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3"/>
  </p:notesMasterIdLst>
  <p:sldIdLst>
    <p:sldId id="365" r:id="rId2"/>
    <p:sldId id="368" r:id="rId3"/>
    <p:sldId id="369" r:id="rId4"/>
    <p:sldId id="370" r:id="rId5"/>
    <p:sldId id="371" r:id="rId6"/>
    <p:sldId id="372" r:id="rId7"/>
    <p:sldId id="373" r:id="rId8"/>
    <p:sldId id="374" r:id="rId9"/>
    <p:sldId id="375" r:id="rId10"/>
    <p:sldId id="416" r:id="rId11"/>
    <p:sldId id="420" r:id="rId12"/>
    <p:sldId id="400" r:id="rId13"/>
    <p:sldId id="408" r:id="rId14"/>
    <p:sldId id="409" r:id="rId15"/>
    <p:sldId id="410" r:id="rId16"/>
    <p:sldId id="411" r:id="rId17"/>
    <p:sldId id="412" r:id="rId18"/>
    <p:sldId id="413" r:id="rId19"/>
    <p:sldId id="414" r:id="rId20"/>
    <p:sldId id="407" r:id="rId21"/>
    <p:sldId id="401" r:id="rId22"/>
    <p:sldId id="402" r:id="rId23"/>
    <p:sldId id="403" r:id="rId24"/>
    <p:sldId id="404" r:id="rId25"/>
    <p:sldId id="405" r:id="rId26"/>
    <p:sldId id="406" r:id="rId27"/>
    <p:sldId id="417" r:id="rId28"/>
    <p:sldId id="419" r:id="rId29"/>
    <p:sldId id="382" r:id="rId30"/>
    <p:sldId id="383" r:id="rId31"/>
    <p:sldId id="384" r:id="rId32"/>
  </p:sldIdLst>
  <p:sldSz cx="9144000" cy="6858000" type="screen4x3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frameSlides="1"/>
  <p:clrMru>
    <a:srgbClr val="000085"/>
    <a:srgbClr val="0000C6"/>
    <a:srgbClr val="E6B23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2185" autoAdjust="0"/>
    <p:restoredTop sz="94068" autoAdjust="0"/>
  </p:normalViewPr>
  <p:slideViewPr>
    <p:cSldViewPr snapToGrid="0" snapToObjects="1">
      <p:cViewPr>
        <p:scale>
          <a:sx n="100" d="100"/>
          <a:sy n="100" d="100"/>
        </p:scale>
        <p:origin x="-1096" y="-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presProps" Target="presProps.xml"/><Relationship Id="rId31" Type="http://schemas.openxmlformats.org/officeDocument/2006/relationships/slide" Target="slides/slide30.xml"/><Relationship Id="rId34" Type="http://schemas.openxmlformats.org/officeDocument/2006/relationships/printerSettings" Target="printerSettings/printerSettings1.bin"/><Relationship Id="rId7" Type="http://schemas.openxmlformats.org/officeDocument/2006/relationships/slide" Target="slides/slide6.xml"/><Relationship Id="rId3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tableStyles" Target="tableStyles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BB8E0A8-605E-42CE-BB7D-49F26A0D1F97}" type="datetimeFigureOut">
              <a:rPr lang="en-US"/>
              <a:pPr>
                <a:defRPr/>
              </a:pPr>
              <a:t>5/24/10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C359D1D-7AC9-4742-9FEC-D6D049B9F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B29687-B997-4C18-9BEC-B683AC6B31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286771-67E8-4ECD-8A2A-1725C84575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89533-36A3-4F7B-A623-B899E4697B5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C6586D-1707-4A9E-B2BC-E50334C586D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9AB341-4F01-44C9-9C95-E43F4184DA8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69697-3588-47CC-B913-3C5D9DB24E7E}" type="datetimeFigureOut">
              <a:rPr lang="en-US"/>
              <a:pPr>
                <a:defRPr/>
              </a:pPr>
              <a:t>5/24/10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6B991-6015-452D-A5D3-DBF546AC15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DB3EE-857B-49A3-BA65-9A35ADBA09A9}" type="datetimeFigureOut">
              <a:rPr lang="en-US"/>
              <a:pPr>
                <a:defRPr/>
              </a:pPr>
              <a:t>5/24/10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E7C60-2898-496D-B0C3-472DA5DF6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D5DC2-F912-4B6F-8F46-B26733079659}" type="datetimeFigureOut">
              <a:rPr lang="en-US"/>
              <a:pPr>
                <a:defRPr/>
              </a:pPr>
              <a:t>5/24/10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D6145-9BF5-4211-8B3A-9F3DC9294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02FB9-7798-4C0C-9BFD-E654254A6D49}" type="datetimeFigureOut">
              <a:rPr lang="en-US"/>
              <a:pPr>
                <a:defRPr/>
              </a:pPr>
              <a:t>5/24/10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96DEE-22BC-440F-926E-E1A7D21A2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63A73-6FE8-47D2-B445-54C8E3475088}" type="datetimeFigureOut">
              <a:rPr lang="en-US"/>
              <a:pPr>
                <a:defRPr/>
              </a:pPr>
              <a:t>5/24/10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F8D37-03B8-4001-9272-D5EDE8823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60075-D16C-4648-8CD1-5D034315EC4B}" type="datetimeFigureOut">
              <a:rPr lang="en-US"/>
              <a:pPr>
                <a:defRPr/>
              </a:pPr>
              <a:t>5/24/10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C8413-2CC3-4ECC-806C-9D84FB14F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A2025-4BBB-42E2-AB8F-216A4518214E}" type="datetimeFigureOut">
              <a:rPr lang="en-US"/>
              <a:pPr>
                <a:defRPr/>
              </a:pPr>
              <a:t>5/24/10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7ED8C-A442-44B4-92E8-7FA4E3F0D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81F77-F878-4BED-AED0-B873390A2BA2}" type="datetimeFigureOut">
              <a:rPr lang="en-US"/>
              <a:pPr>
                <a:defRPr/>
              </a:pPr>
              <a:t>5/24/10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CF773-D4B4-4BE6-8FBF-6528E766D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5FC10-F286-41B8-8996-ECCA24A57EF9}" type="datetimeFigureOut">
              <a:rPr lang="en-US"/>
              <a:pPr>
                <a:defRPr/>
              </a:pPr>
              <a:t>5/24/10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7BF22-15F1-4D96-BC12-24931FC76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BB618-3C5E-497B-80C7-BC76CCD0CFDB}" type="datetimeFigureOut">
              <a:rPr lang="en-US"/>
              <a:pPr>
                <a:defRPr/>
              </a:pPr>
              <a:t>5/24/10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0E3B0-CE20-4CCA-8064-6F9E29209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5BCA-7BEA-47E6-8B72-1EDB1C7FBB95}" type="datetimeFigureOut">
              <a:rPr lang="en-US"/>
              <a:pPr>
                <a:defRPr/>
              </a:pPr>
              <a:t>5/24/10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142A9-3979-486C-9595-39A4401DC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414B0C-0096-4AA3-8E63-A7B091CD146D}" type="datetimeFigureOut">
              <a:rPr lang="en-US"/>
              <a:pPr>
                <a:defRPr/>
              </a:pPr>
              <a:t>5/24/10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6C6F60-5E6E-44B1-B5B0-B8D5EAA02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5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5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5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"/>
            <a:ext cx="9144000" cy="29162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"/>
            <a:ext cx="9144000" cy="2916239"/>
          </a:xfrm>
        </p:spPr>
        <p:txBody>
          <a:bodyPr rtlCol="0">
            <a:no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Helvetica"/>
                <a:cs typeface="Helvetica"/>
              </a:rPr>
              <a:t>Mechanisms for Predecessor Rain Events Ahead of </a:t>
            </a:r>
            <a:br>
              <a:rPr lang="en-US" sz="4800" b="1" dirty="0" smtClean="0">
                <a:solidFill>
                  <a:schemeClr val="bg1"/>
                </a:solidFill>
                <a:latin typeface="Helvetica"/>
                <a:cs typeface="Helvetica"/>
              </a:rPr>
            </a:br>
            <a:r>
              <a:rPr lang="en-US" sz="4800" b="1" dirty="0" smtClean="0">
                <a:solidFill>
                  <a:schemeClr val="bg1"/>
                </a:solidFill>
                <a:latin typeface="Helvetica"/>
                <a:cs typeface="Helvetica"/>
              </a:rPr>
              <a:t>Tropical Cyclones</a:t>
            </a:r>
            <a:endParaRPr lang="en-US" sz="48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0" y="2941638"/>
            <a:ext cx="9144000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auto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2200" b="1" dirty="0">
                <a:latin typeface="Helvetica"/>
                <a:cs typeface="Helvetica"/>
              </a:rPr>
              <a:t>Benjamin J. Moore, Lance F. </a:t>
            </a:r>
            <a:r>
              <a:rPr lang="en-US" sz="2200" b="1" dirty="0" err="1">
                <a:latin typeface="Helvetica"/>
                <a:cs typeface="Helvetica"/>
              </a:rPr>
              <a:t>Bosart</a:t>
            </a:r>
            <a:r>
              <a:rPr lang="en-US" sz="2200" b="1" dirty="0">
                <a:latin typeface="Helvetica"/>
                <a:cs typeface="Helvetica"/>
              </a:rPr>
              <a:t>, and Daniel Keyser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latin typeface="Helvetica"/>
                <a:cs typeface="Helvetica"/>
              </a:rPr>
              <a:t>Department of Atmospheric and Environmental Sciences,</a:t>
            </a:r>
            <a:r>
              <a:rPr lang="en-US" dirty="0" smtClean="0">
                <a:latin typeface="Helvetica"/>
                <a:cs typeface="Helvetica"/>
              </a:rPr>
              <a:t>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latin typeface="Helvetica"/>
                <a:cs typeface="Helvetica"/>
              </a:rPr>
              <a:t>University </a:t>
            </a:r>
            <a:r>
              <a:rPr lang="en-US" dirty="0">
                <a:latin typeface="Helvetica"/>
                <a:cs typeface="Helvetica"/>
              </a:rPr>
              <a:t>at Albany/SUNY, Albany, </a:t>
            </a:r>
            <a:r>
              <a:rPr lang="en-US" dirty="0" smtClean="0">
                <a:latin typeface="Helvetica"/>
                <a:cs typeface="Helvetica"/>
              </a:rPr>
              <a:t>NY</a:t>
            </a:r>
          </a:p>
          <a:p>
            <a:pPr algn="ctr" defTabSz="914400"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b="1" dirty="0">
                <a:latin typeface="Helvetica"/>
                <a:cs typeface="Helvetica"/>
              </a:rPr>
              <a:t>Michael L. </a:t>
            </a:r>
            <a:r>
              <a:rPr lang="en-US" sz="2200" b="1" dirty="0" err="1">
                <a:latin typeface="Helvetica"/>
                <a:cs typeface="Helvetica"/>
              </a:rPr>
              <a:t>Jurewicz</a:t>
            </a:r>
            <a:r>
              <a:rPr lang="en-US" sz="2200" b="1" dirty="0">
                <a:latin typeface="Helvetica"/>
                <a:cs typeface="Helvetica"/>
              </a:rPr>
              <a:t>, Sr.</a:t>
            </a:r>
            <a:endParaRPr lang="en-US" sz="2200" b="1" i="1" dirty="0">
              <a:latin typeface="Helvetica"/>
              <a:cs typeface="Helvetica"/>
            </a:endParaRPr>
          </a:p>
          <a:p>
            <a:pPr algn="ctr" defTabSz="914400"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latin typeface="Helvetica"/>
                <a:cs typeface="Helvetica"/>
              </a:rPr>
              <a:t>NOAA/NWS, Binghamton, </a:t>
            </a:r>
            <a:r>
              <a:rPr lang="en-US" dirty="0" smtClean="0">
                <a:latin typeface="Helvetica"/>
                <a:cs typeface="Helvetica"/>
              </a:rPr>
              <a:t>NY</a:t>
            </a:r>
          </a:p>
          <a:p>
            <a:pPr algn="ctr" defTabSz="914400"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>
              <a:latin typeface="Helvetica"/>
              <a:cs typeface="Helvetica"/>
            </a:endParaRPr>
          </a:p>
          <a:p>
            <a:pPr algn="ctr" defTabSz="914400"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latin typeface="Helvetica"/>
                <a:cs typeface="Helvetica"/>
              </a:rPr>
              <a:t>NOAA/NWS Eastern Region Flash Flood Conference, Wilkes-Barre, PA</a:t>
            </a:r>
          </a:p>
          <a:p>
            <a:pPr algn="ctr" defTabSz="914400"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latin typeface="Helvetica"/>
                <a:cs typeface="Helvetica"/>
              </a:rPr>
              <a:t>2−4 June 2010</a:t>
            </a:r>
          </a:p>
          <a:p>
            <a:pPr algn="ctr" defTabSz="914400"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>
              <a:latin typeface="Helvetica"/>
              <a:cs typeface="Helvetica"/>
            </a:endParaRPr>
          </a:p>
          <a:p>
            <a:pPr algn="ctr" defTabSz="9144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solidFill>
                <a:schemeClr val="tx1">
                  <a:tint val="7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2916240"/>
            <a:ext cx="9144000" cy="12700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2340"/>
          <a:stretch>
            <a:fillRect/>
          </a:stretch>
        </p:blipFill>
        <p:spPr>
          <a:xfrm>
            <a:off x="1920240" y="1117220"/>
            <a:ext cx="5303520" cy="483865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0" y="2"/>
            <a:ext cx="9144000" cy="10737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634999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0000 UTC 31 Aug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-195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Moisture Supply from Ernesto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972495"/>
            <a:ext cx="9144000" cy="70788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Total </a:t>
            </a:r>
            <a:r>
              <a:rPr lang="en-US" sz="2000" b="1" dirty="0" err="1" smtClean="0">
                <a:solidFill>
                  <a:srgbClr val="FF0000"/>
                </a:solidFill>
              </a:rPr>
              <a:t>precipitable</a:t>
            </a:r>
            <a:r>
              <a:rPr lang="en-US" sz="2000" b="1" dirty="0" smtClean="0">
                <a:solidFill>
                  <a:srgbClr val="FF0000"/>
                </a:solidFill>
              </a:rPr>
              <a:t> water (mm, shaded), 1000−300 </a:t>
            </a:r>
            <a:r>
              <a:rPr lang="en-US" sz="2000" b="1" dirty="0" err="1" smtClean="0">
                <a:solidFill>
                  <a:srgbClr val="FF0000"/>
                </a:solidFill>
              </a:rPr>
              <a:t>hPa</a:t>
            </a:r>
            <a:r>
              <a:rPr lang="en-US" sz="2000" b="1" dirty="0" smtClean="0">
                <a:solidFill>
                  <a:srgbClr val="FF0000"/>
                </a:solidFill>
              </a:rPr>
              <a:t> vertically integrated WV flux vectors ( kg m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−1 </a:t>
            </a:r>
            <a:r>
              <a:rPr lang="en-US" sz="2000" b="1" dirty="0" smtClean="0">
                <a:solidFill>
                  <a:srgbClr val="FF0000"/>
                </a:solidFill>
              </a:rPr>
              <a:t>s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−1</a:t>
            </a:r>
            <a:r>
              <a:rPr lang="en-US" sz="2000" b="1" dirty="0" smtClean="0">
                <a:solidFill>
                  <a:srgbClr val="FF0000"/>
                </a:solidFill>
              </a:rPr>
              <a:t>), WV flux convergence (10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−3 </a:t>
            </a:r>
            <a:r>
              <a:rPr lang="en-US" sz="2000" b="1" dirty="0" smtClean="0">
                <a:solidFill>
                  <a:srgbClr val="FF0000"/>
                </a:solidFill>
              </a:rPr>
              <a:t>kg m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−2 </a:t>
            </a:r>
            <a:r>
              <a:rPr lang="en-US" sz="2000" b="1" dirty="0" smtClean="0">
                <a:solidFill>
                  <a:srgbClr val="FF0000"/>
                </a:solidFill>
              </a:rPr>
              <a:t>s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−</a:t>
            </a:r>
            <a:r>
              <a:rPr lang="en-US" sz="2000" b="1" baseline="30000" dirty="0" smtClean="0">
                <a:solidFill>
                  <a:srgbClr val="FF0000"/>
                </a:solidFill>
                <a:latin typeface="Helvetica"/>
                <a:cs typeface="Helvetica"/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</a:rPr>
              <a:t>, blue), </a:t>
            </a:r>
            <a:endParaRPr lang="en-US" sz="2000" b="1" baseline="30000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0" y="1231900"/>
            <a:ext cx="596098" cy="438912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7442200" y="5585810"/>
            <a:ext cx="1711962" cy="3012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42200" y="5530440"/>
            <a:ext cx="2387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1</a:t>
            </a:r>
            <a:r>
              <a:rPr lang="en-US" sz="1700" baseline="30000" dirty="0" smtClean="0"/>
              <a:t>o</a:t>
            </a:r>
            <a:r>
              <a:rPr lang="en-US" sz="1700" dirty="0" smtClean="0"/>
              <a:t> GFS Analysis</a:t>
            </a:r>
            <a:endParaRPr lang="en-US" sz="1700" dirty="0"/>
          </a:p>
        </p:txBody>
      </p:sp>
      <p:pic>
        <p:nvPicPr>
          <p:cNvPr id="15" name="Content Placeholder 3" descr="Slide1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4186281" y="4072337"/>
            <a:ext cx="48519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18968"/>
            <a:ext cx="8229600" cy="56470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"/>
            <a:ext cx="9144000" cy="10737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-195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Greensboro Sounding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16235" y="2254250"/>
            <a:ext cx="461665" cy="29337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b="1" dirty="0" smtClean="0"/>
              <a:t>Pressure (</a:t>
            </a:r>
            <a:r>
              <a:rPr lang="en-US" b="1" dirty="0" err="1" smtClean="0"/>
              <a:t>hPa</a:t>
            </a:r>
            <a:r>
              <a:rPr lang="en-US" b="1" dirty="0" smtClean="0"/>
              <a:t>)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 rot="10800000">
            <a:off x="6866467" y="6104469"/>
            <a:ext cx="254001" cy="17356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5429250" y="2286000"/>
            <a:ext cx="1424518" cy="3822700"/>
          </a:xfrm>
          <a:custGeom>
            <a:avLst/>
            <a:gdLst>
              <a:gd name="connsiteX0" fmla="*/ 1301750 w 1301750"/>
              <a:gd name="connsiteY0" fmla="*/ 3524250 h 3524250"/>
              <a:gd name="connsiteX1" fmla="*/ 1257300 w 1301750"/>
              <a:gd name="connsiteY1" fmla="*/ 2654300 h 3524250"/>
              <a:gd name="connsiteX2" fmla="*/ 1092200 w 1301750"/>
              <a:gd name="connsiteY2" fmla="*/ 1866900 h 3524250"/>
              <a:gd name="connsiteX3" fmla="*/ 622300 w 1301750"/>
              <a:gd name="connsiteY3" fmla="*/ 889000 h 3524250"/>
              <a:gd name="connsiteX4" fmla="*/ 0 w 1301750"/>
              <a:gd name="connsiteY4" fmla="*/ 0 h 352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1750" h="3524250">
                <a:moveTo>
                  <a:pt x="1301750" y="3524250"/>
                </a:moveTo>
                <a:cubicBezTo>
                  <a:pt x="1296987" y="3227387"/>
                  <a:pt x="1292225" y="2930525"/>
                  <a:pt x="1257300" y="2654300"/>
                </a:cubicBezTo>
                <a:cubicBezTo>
                  <a:pt x="1222375" y="2378075"/>
                  <a:pt x="1198033" y="2161117"/>
                  <a:pt x="1092200" y="1866900"/>
                </a:cubicBezTo>
                <a:cubicBezTo>
                  <a:pt x="986367" y="1572683"/>
                  <a:pt x="804333" y="1200150"/>
                  <a:pt x="622300" y="889000"/>
                </a:cubicBezTo>
                <a:cubicBezTo>
                  <a:pt x="440267" y="577850"/>
                  <a:pt x="0" y="0"/>
                  <a:pt x="0" y="0"/>
                </a:cubicBezTo>
              </a:path>
            </a:pathLst>
          </a:cu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562100" y="1284069"/>
            <a:ext cx="2705100" cy="17543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CAPE = 1752 J kg</a:t>
            </a:r>
            <a:r>
              <a:rPr lang="en-US" baseline="30000" dirty="0" smtClean="0"/>
              <a:t>−1</a:t>
            </a:r>
          </a:p>
          <a:p>
            <a:r>
              <a:rPr lang="en-US" dirty="0" smtClean="0"/>
              <a:t>PWAT = 53.86 mm</a:t>
            </a:r>
          </a:p>
          <a:p>
            <a:endParaRPr lang="en-US" dirty="0" smtClean="0"/>
          </a:p>
          <a:p>
            <a:r>
              <a:rPr lang="en-US" dirty="0" smtClean="0"/>
              <a:t>Weak, unidirectional       shear favors echo “training”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819400" y="634999"/>
            <a:ext cx="3429000" cy="44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1800 UTC 30 Aug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2566" y="2783820"/>
            <a:ext cx="2239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Parcel lifted </a:t>
            </a:r>
          </a:p>
          <a:p>
            <a:r>
              <a:rPr lang="en-US" sz="1400" b="1" dirty="0" smtClean="0"/>
              <a:t>from the surface</a:t>
            </a:r>
            <a:endParaRPr lang="en-US" sz="1400" b="1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6311900" y="3268940"/>
            <a:ext cx="364066" cy="36326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3712838"/>
            <a:ext cx="2743200" cy="25821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1752600" y="3712838"/>
            <a:ext cx="23241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2200 UTC 30 Aug</a:t>
            </a:r>
            <a:endParaRPr lang="en-US" b="1" dirty="0"/>
          </a:p>
        </p:txBody>
      </p:sp>
      <p:sp>
        <p:nvSpPr>
          <p:cNvPr id="21" name="5-Point Star 20"/>
          <p:cNvSpPr>
            <a:spLocks noChangeAspect="1"/>
          </p:cNvSpPr>
          <p:nvPr/>
        </p:nvSpPr>
        <p:spPr>
          <a:xfrm>
            <a:off x="2891358" y="4505980"/>
            <a:ext cx="274320" cy="274320"/>
          </a:xfrm>
          <a:prstGeom prst="star5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082800" y="4262447"/>
            <a:ext cx="123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/>
                  </a:solidFill>
                </a:ln>
              </a:rPr>
              <a:t>GSO</a:t>
            </a:r>
            <a:endParaRPr lang="en-US" sz="2400" b="1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rot="10800000" flipH="1">
            <a:off x="1562100" y="2034233"/>
            <a:ext cx="27051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1" grpId="0"/>
      <p:bldP spid="21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2"/>
            <a:ext cx="9144000" cy="10737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7200" y="-195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Low-level Evolution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400" y="634999"/>
            <a:ext cx="3429000" cy="44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1800 UTC 30 Aug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rcRect l="12109" t="8471" r="26182" b="13976"/>
          <a:stretch>
            <a:fillRect/>
          </a:stretch>
        </p:blipFill>
        <p:spPr>
          <a:xfrm>
            <a:off x="1917700" y="1112455"/>
            <a:ext cx="5303520" cy="515030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19" y="1428750"/>
            <a:ext cx="507201" cy="4572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8" name="Rectangle 27"/>
          <p:cNvSpPr/>
          <p:nvPr/>
        </p:nvSpPr>
        <p:spPr>
          <a:xfrm>
            <a:off x="7442200" y="5705785"/>
            <a:ext cx="1262888" cy="56018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42200" y="5632040"/>
            <a:ext cx="17119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/>
              <a:t>20 km RUC Analysis</a:t>
            </a:r>
            <a:endParaRPr lang="en-US" sz="1700" b="1" dirty="0"/>
          </a:p>
        </p:txBody>
      </p:sp>
      <p:sp>
        <p:nvSpPr>
          <p:cNvPr id="30" name="TextBox 14"/>
          <p:cNvSpPr txBox="1">
            <a:spLocks noChangeArrowheads="1"/>
          </p:cNvSpPr>
          <p:nvPr/>
        </p:nvSpPr>
        <p:spPr bwMode="auto">
          <a:xfrm>
            <a:off x="-190500" y="6250057"/>
            <a:ext cx="9601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WSI NOWRAD reflectivity (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dB</a:t>
            </a:r>
            <a:r>
              <a:rPr lang="en-US" sz="20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); 10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wind barbs (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sz="20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), 2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(K, red)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2"/>
            <a:ext cx="9144000" cy="10737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400" y="634999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2100 UTC 30 Aug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12109" t="8471" r="26182" b="13976"/>
          <a:stretch>
            <a:fillRect/>
          </a:stretch>
        </p:blipFill>
        <p:spPr>
          <a:xfrm>
            <a:off x="1920240" y="1115568"/>
            <a:ext cx="5303520" cy="515038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-195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Low-level Evolution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19" y="1428750"/>
            <a:ext cx="507201" cy="4572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7442200" y="5705785"/>
            <a:ext cx="1262888" cy="56018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2200" y="5632040"/>
            <a:ext cx="17119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/>
              <a:t>20 km RUC Analysis</a:t>
            </a:r>
            <a:endParaRPr lang="en-US" sz="1700" b="1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-190500" y="6250057"/>
            <a:ext cx="9601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WSI NOWRAD reflectivity (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dB</a:t>
            </a:r>
            <a:r>
              <a:rPr lang="en-US" sz="20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); 10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wind barbs (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sz="20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), 2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(K, red)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2"/>
            <a:ext cx="9144000" cy="10737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400" y="634999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0000 UTC 31 Aug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12109" t="8471" r="26182" b="13976"/>
          <a:stretch>
            <a:fillRect/>
          </a:stretch>
        </p:blipFill>
        <p:spPr>
          <a:xfrm>
            <a:off x="1920240" y="1115568"/>
            <a:ext cx="5303520" cy="515039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457200" y="-195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Low-level Evolution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19" y="1428750"/>
            <a:ext cx="507201" cy="4572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7442200" y="5705785"/>
            <a:ext cx="1262888" cy="56018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42200" y="5632040"/>
            <a:ext cx="17119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/>
              <a:t>20 km RUC Analysis</a:t>
            </a:r>
            <a:endParaRPr lang="en-US" sz="1700" b="1" dirty="0"/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-190500" y="6250057"/>
            <a:ext cx="9601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WSI NOWRAD reflectivity (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dB</a:t>
            </a:r>
            <a:r>
              <a:rPr lang="en-US" sz="20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); 10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wind barbs (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sz="20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), 2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(K, red)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2"/>
            <a:ext cx="9144000" cy="10737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400" y="634999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0300 UTC 31 Aug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12109" t="8471" r="26182" b="13976"/>
          <a:stretch>
            <a:fillRect/>
          </a:stretch>
        </p:blipFill>
        <p:spPr>
          <a:xfrm>
            <a:off x="1920240" y="1115567"/>
            <a:ext cx="5303520" cy="515038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457200" y="-195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Low-level Evolution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19" y="1428750"/>
            <a:ext cx="507201" cy="4572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7442200" y="5705785"/>
            <a:ext cx="1262888" cy="56018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42200" y="5632040"/>
            <a:ext cx="17119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/>
              <a:t>20 km RUC Analysis</a:t>
            </a:r>
            <a:endParaRPr lang="en-US" sz="1700" b="1" dirty="0"/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-190500" y="6250057"/>
            <a:ext cx="9601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WSI NOWRAD reflectivity (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dB</a:t>
            </a:r>
            <a:r>
              <a:rPr lang="en-US" sz="20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); 10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wind barbs (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sz="20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), 2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(K, red)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2"/>
            <a:ext cx="9144000" cy="10737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400" y="634999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0600 UTC 31 Aug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12109" t="8471" r="26182" b="13976"/>
          <a:stretch>
            <a:fillRect/>
          </a:stretch>
        </p:blipFill>
        <p:spPr>
          <a:xfrm>
            <a:off x="1920240" y="1115568"/>
            <a:ext cx="5303520" cy="515036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-195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Low-level Evolution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19" y="1428750"/>
            <a:ext cx="507201" cy="4572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7442200" y="5705785"/>
            <a:ext cx="1262888" cy="56018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42200" y="5632040"/>
            <a:ext cx="17119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/>
              <a:t>20 km RUC Analysis</a:t>
            </a:r>
            <a:endParaRPr lang="en-US" sz="1700" b="1" dirty="0"/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-190500" y="6250057"/>
            <a:ext cx="9601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WSI NOWRAD reflectivity (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dB</a:t>
            </a:r>
            <a:r>
              <a:rPr lang="en-US" sz="20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); 10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wind barbs (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sz="20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), 2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(K, red)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2"/>
            <a:ext cx="9144000" cy="10737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400" y="634999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0900 UTC 31 Aug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12109" t="8471" r="26182" b="13976"/>
          <a:stretch>
            <a:fillRect/>
          </a:stretch>
        </p:blipFill>
        <p:spPr>
          <a:xfrm>
            <a:off x="1920240" y="1115568"/>
            <a:ext cx="5303520" cy="515039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457200" y="-195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Low-level Evolution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19" y="1428750"/>
            <a:ext cx="507201" cy="4572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7442200" y="5705785"/>
            <a:ext cx="1262888" cy="56018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42200" y="5632040"/>
            <a:ext cx="17119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/>
              <a:t>20 km RUC Analysis</a:t>
            </a:r>
            <a:endParaRPr lang="en-US" sz="1700" b="1" dirty="0"/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-190500" y="6250057"/>
            <a:ext cx="9601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WSI NOWRAD reflectivity (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dB</a:t>
            </a:r>
            <a:r>
              <a:rPr lang="en-US" sz="20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); 10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wind barbs (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sz="20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), 2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(K, red)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2"/>
            <a:ext cx="9144000" cy="10737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400" y="634999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1200 UTC 31 Aug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12109" t="8471" r="26182" b="13976"/>
          <a:stretch>
            <a:fillRect/>
          </a:stretch>
        </p:blipFill>
        <p:spPr>
          <a:xfrm>
            <a:off x="1920240" y="1115568"/>
            <a:ext cx="5303520" cy="515041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457200" y="-195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Low-level Evolution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19" y="1428750"/>
            <a:ext cx="507201" cy="4572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7442200" y="5705785"/>
            <a:ext cx="1262888" cy="56018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42200" y="5632040"/>
            <a:ext cx="17119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/>
              <a:t>20 km RUC Analysis</a:t>
            </a:r>
            <a:endParaRPr lang="en-US" sz="1700" b="1" dirty="0"/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-190500" y="6250057"/>
            <a:ext cx="9601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WSI NOWRAD reflectivity (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dB</a:t>
            </a:r>
            <a:r>
              <a:rPr lang="en-US" sz="20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); 10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wind barbs (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sz="20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), 2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(K, red)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2"/>
            <a:ext cx="9144000" cy="10737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400" y="634999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1800 UTC 31 Aug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12109" t="8471" r="26182" b="13976"/>
          <a:stretch>
            <a:fillRect/>
          </a:stretch>
        </p:blipFill>
        <p:spPr>
          <a:xfrm>
            <a:off x="1920240" y="1115568"/>
            <a:ext cx="5303520" cy="51504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457200" y="-195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Low-level Evolution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19" y="1428750"/>
            <a:ext cx="507201" cy="4572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7442200" y="5705785"/>
            <a:ext cx="1262888" cy="56018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42200" y="5632040"/>
            <a:ext cx="17119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/>
              <a:t>20 km RUC Analysis</a:t>
            </a:r>
            <a:endParaRPr lang="en-US" sz="1700" b="1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-190500" y="6250057"/>
            <a:ext cx="9601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WSI NOWRAD reflectivity (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dB</a:t>
            </a:r>
            <a:r>
              <a:rPr lang="en-US" sz="20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); 10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wind barbs (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sz="20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), 2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(K, red)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/>
              <a:cs typeface="Helvetic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7939"/>
            <a:ext cx="8229600" cy="1143000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bg1"/>
                </a:solidFill>
                <a:latin typeface="Helvetica"/>
                <a:cs typeface="Helvetica"/>
              </a:rPr>
              <a:t>Outline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686800" cy="4525963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Overview of a PRE</a:t>
            </a:r>
          </a:p>
          <a:p>
            <a:r>
              <a:rPr lang="en-US" dirty="0" smtClean="0">
                <a:latin typeface="Helvetica"/>
                <a:cs typeface="Helvetica"/>
              </a:rPr>
              <a:t>PRE stratification scheme</a:t>
            </a:r>
          </a:p>
          <a:p>
            <a:r>
              <a:rPr lang="en-US" dirty="0" smtClean="0">
                <a:latin typeface="Helvetica"/>
                <a:cs typeface="Helvetica"/>
              </a:rPr>
              <a:t>PRE-relative composite analysis</a:t>
            </a:r>
          </a:p>
          <a:p>
            <a:r>
              <a:rPr lang="en-US" dirty="0" smtClean="0">
                <a:latin typeface="Helvetica"/>
                <a:cs typeface="Helvetica"/>
              </a:rPr>
              <a:t>PRE associated with TC Ernesto (2006)</a:t>
            </a:r>
          </a:p>
          <a:p>
            <a:r>
              <a:rPr lang="en-US" dirty="0" smtClean="0">
                <a:latin typeface="Helvetica"/>
                <a:cs typeface="Helvetica"/>
              </a:rPr>
              <a:t>Concluding remarks</a:t>
            </a:r>
          </a:p>
          <a:p>
            <a:endParaRPr lang="en-US" dirty="0" smtClean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l="15055" t="2965" r="8182" b="14400"/>
          <a:stretch>
            <a:fillRect/>
          </a:stretch>
        </p:blipFill>
        <p:spPr>
          <a:xfrm>
            <a:off x="1774375" y="1203275"/>
            <a:ext cx="5615342" cy="467109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8" name="Content Placeholder 3" descr="Slide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3955704" y="4787891"/>
            <a:ext cx="388158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tangle 4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96900" y="5975972"/>
            <a:ext cx="798830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200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potential </a:t>
            </a:r>
            <a:r>
              <a:rPr lang="en-US" b="1" dirty="0" err="1" smtClean="0">
                <a:solidFill>
                  <a:srgbClr val="FF0000"/>
                </a:solidFill>
              </a:rPr>
              <a:t>vorticity</a:t>
            </a:r>
            <a:r>
              <a:rPr lang="en-US" b="1" dirty="0" smtClean="0">
                <a:solidFill>
                  <a:srgbClr val="FF0000"/>
                </a:solidFill>
              </a:rPr>
              <a:t> (PVU, gray), </a:t>
            </a:r>
            <a:r>
              <a:rPr lang="en-US" b="1" dirty="0" err="1" smtClean="0">
                <a:solidFill>
                  <a:srgbClr val="FF0000"/>
                </a:solidFill>
              </a:rPr>
              <a:t>irrotational</a:t>
            </a:r>
            <a:r>
              <a:rPr lang="en-US" b="1" dirty="0" smtClean="0">
                <a:solidFill>
                  <a:srgbClr val="FF0000"/>
                </a:solidFill>
              </a:rPr>
              <a:t> wind (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), wind speed (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  <a:r>
              <a:rPr lang="en-US" b="1" baseline="30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shaded); 700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ascent (10</a:t>
            </a:r>
            <a:r>
              <a:rPr lang="en-US" b="1" baseline="30000" dirty="0" smtClean="0">
                <a:solidFill>
                  <a:srgbClr val="FF0000"/>
                </a:solidFill>
              </a:rPr>
              <a:t>−3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, red)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"/>
            <a:ext cx="9144000" cy="10737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7200" y="-195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Upper-level Flow Evolution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4234644" y="3788836"/>
            <a:ext cx="320040" cy="320040"/>
          </a:xfrm>
          <a:prstGeom prst="star5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19400" y="634999"/>
            <a:ext cx="3429000" cy="44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1800 UTC 30 Aug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47" y="1403972"/>
            <a:ext cx="525650" cy="41148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7442200" y="5585810"/>
            <a:ext cx="1711962" cy="3012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2200" y="5530440"/>
            <a:ext cx="2387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1</a:t>
            </a:r>
            <a:r>
              <a:rPr lang="en-US" sz="1700" baseline="30000" dirty="0" smtClean="0"/>
              <a:t>o</a:t>
            </a:r>
            <a:r>
              <a:rPr lang="en-US" sz="1700" dirty="0" smtClean="0"/>
              <a:t> GFS Analysis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96900" y="5975972"/>
            <a:ext cx="798830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200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potential </a:t>
            </a:r>
            <a:r>
              <a:rPr lang="en-US" b="1" dirty="0" err="1" smtClean="0">
                <a:solidFill>
                  <a:srgbClr val="FF0000"/>
                </a:solidFill>
              </a:rPr>
              <a:t>vorticity</a:t>
            </a:r>
            <a:r>
              <a:rPr lang="en-US" b="1" dirty="0" smtClean="0">
                <a:solidFill>
                  <a:srgbClr val="FF0000"/>
                </a:solidFill>
              </a:rPr>
              <a:t> (PVU, gray), </a:t>
            </a:r>
            <a:r>
              <a:rPr lang="en-US" b="1" dirty="0" err="1" smtClean="0">
                <a:solidFill>
                  <a:srgbClr val="FF0000"/>
                </a:solidFill>
              </a:rPr>
              <a:t>irrotational</a:t>
            </a:r>
            <a:r>
              <a:rPr lang="en-US" b="1" dirty="0" smtClean="0">
                <a:solidFill>
                  <a:srgbClr val="FF0000"/>
                </a:solidFill>
              </a:rPr>
              <a:t> wind (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), wind speed (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  <a:r>
              <a:rPr lang="en-US" b="1" baseline="30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shaded); 700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ascent (10</a:t>
            </a:r>
            <a:r>
              <a:rPr lang="en-US" b="1" baseline="30000" dirty="0" smtClean="0">
                <a:solidFill>
                  <a:srgbClr val="FF0000"/>
                </a:solidFill>
              </a:rPr>
              <a:t>−3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, red)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"/>
            <a:ext cx="9144000" cy="10737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7200" y="-195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Upper-level Flow Evolution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400" y="634999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0000 UTC 31 Aug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15055" t="2965" r="8182" b="14400"/>
          <a:stretch>
            <a:fillRect/>
          </a:stretch>
        </p:blipFill>
        <p:spPr>
          <a:xfrm>
            <a:off x="1773936" y="1207008"/>
            <a:ext cx="5615406" cy="46710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1" name="Content Placeholder 3" descr="Slide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3996490" y="4627782"/>
            <a:ext cx="388158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5-Point Star 11"/>
          <p:cNvSpPr/>
          <p:nvPr/>
        </p:nvSpPr>
        <p:spPr>
          <a:xfrm>
            <a:off x="4229562" y="3721100"/>
            <a:ext cx="320040" cy="320040"/>
          </a:xfrm>
          <a:prstGeom prst="star5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47" y="1403972"/>
            <a:ext cx="525650" cy="41148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7442200" y="5585810"/>
            <a:ext cx="1711962" cy="3012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42200" y="5530440"/>
            <a:ext cx="2387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1</a:t>
            </a:r>
            <a:r>
              <a:rPr lang="en-US" sz="1700" baseline="30000" dirty="0" smtClean="0"/>
              <a:t>o</a:t>
            </a:r>
            <a:r>
              <a:rPr lang="en-US" sz="1700" dirty="0" smtClean="0"/>
              <a:t> GFS Analysis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l="15055" t="2965" r="8182" b="14400"/>
          <a:stretch>
            <a:fillRect/>
          </a:stretch>
        </p:blipFill>
        <p:spPr>
          <a:xfrm>
            <a:off x="1773936" y="1207008"/>
            <a:ext cx="5615385" cy="467107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0" name="Rectangle 4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96900" y="5975972"/>
            <a:ext cx="798830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200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potential </a:t>
            </a:r>
            <a:r>
              <a:rPr lang="en-US" b="1" dirty="0" err="1" smtClean="0">
                <a:solidFill>
                  <a:srgbClr val="FF0000"/>
                </a:solidFill>
              </a:rPr>
              <a:t>vorticity</a:t>
            </a:r>
            <a:r>
              <a:rPr lang="en-US" b="1" dirty="0" smtClean="0">
                <a:solidFill>
                  <a:srgbClr val="FF0000"/>
                </a:solidFill>
              </a:rPr>
              <a:t> (PVU, gray), </a:t>
            </a:r>
            <a:r>
              <a:rPr lang="en-US" b="1" dirty="0" err="1" smtClean="0">
                <a:solidFill>
                  <a:srgbClr val="FF0000"/>
                </a:solidFill>
              </a:rPr>
              <a:t>irrotational</a:t>
            </a:r>
            <a:r>
              <a:rPr lang="en-US" b="1" dirty="0" smtClean="0">
                <a:solidFill>
                  <a:srgbClr val="FF0000"/>
                </a:solidFill>
              </a:rPr>
              <a:t> wind (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), wind speed (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  <a:r>
              <a:rPr lang="en-US" b="1" baseline="30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shaded); 700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ascent (10</a:t>
            </a:r>
            <a:r>
              <a:rPr lang="en-US" b="1" baseline="30000" dirty="0" smtClean="0">
                <a:solidFill>
                  <a:srgbClr val="FF0000"/>
                </a:solidFill>
              </a:rPr>
              <a:t>−3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, red)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"/>
            <a:ext cx="9144000" cy="10737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7200" y="-195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Upper-level Flow Evolution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400" y="634999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0600 UTC 31 Aug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Content Placeholder 3" descr="Slide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3996490" y="4373782"/>
            <a:ext cx="388158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5-Point Star 11"/>
          <p:cNvSpPr/>
          <p:nvPr/>
        </p:nvSpPr>
        <p:spPr>
          <a:xfrm>
            <a:off x="4229562" y="3552613"/>
            <a:ext cx="320040" cy="320040"/>
          </a:xfrm>
          <a:prstGeom prst="star5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47" y="1403972"/>
            <a:ext cx="525650" cy="41148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7442200" y="5585810"/>
            <a:ext cx="1711962" cy="3012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42200" y="5530440"/>
            <a:ext cx="2387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1</a:t>
            </a:r>
            <a:r>
              <a:rPr lang="en-US" sz="1700" baseline="30000" dirty="0" smtClean="0"/>
              <a:t>o</a:t>
            </a:r>
            <a:r>
              <a:rPr lang="en-US" sz="1700" dirty="0" smtClean="0"/>
              <a:t> GFS Analysis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15055" t="2965" r="8182" b="14400"/>
          <a:stretch>
            <a:fillRect/>
          </a:stretch>
        </p:blipFill>
        <p:spPr>
          <a:xfrm>
            <a:off x="1773936" y="1207008"/>
            <a:ext cx="5615385" cy="46710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0" name="Rectangle 4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96900" y="5975972"/>
            <a:ext cx="798830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200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potential </a:t>
            </a:r>
            <a:r>
              <a:rPr lang="en-US" b="1" dirty="0" err="1" smtClean="0">
                <a:solidFill>
                  <a:srgbClr val="FF0000"/>
                </a:solidFill>
              </a:rPr>
              <a:t>vorticity</a:t>
            </a:r>
            <a:r>
              <a:rPr lang="en-US" b="1" dirty="0" smtClean="0">
                <a:solidFill>
                  <a:srgbClr val="FF0000"/>
                </a:solidFill>
              </a:rPr>
              <a:t> (PVU, gray), </a:t>
            </a:r>
            <a:r>
              <a:rPr lang="en-US" b="1" dirty="0" err="1" smtClean="0">
                <a:solidFill>
                  <a:srgbClr val="FF0000"/>
                </a:solidFill>
              </a:rPr>
              <a:t>irrotational</a:t>
            </a:r>
            <a:r>
              <a:rPr lang="en-US" b="1" dirty="0" smtClean="0">
                <a:solidFill>
                  <a:srgbClr val="FF0000"/>
                </a:solidFill>
              </a:rPr>
              <a:t> wind (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), wind speed (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  <a:r>
              <a:rPr lang="en-US" b="1" baseline="30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shaded); 700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ascent (10</a:t>
            </a:r>
            <a:r>
              <a:rPr lang="en-US" b="1" baseline="30000" dirty="0" smtClean="0">
                <a:solidFill>
                  <a:srgbClr val="FF0000"/>
                </a:solidFill>
              </a:rPr>
              <a:t>−3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, red)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"/>
            <a:ext cx="9144000" cy="10737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7200" y="-195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Upper-level Flow Evolution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400" y="634999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1200 UTC 31 Aug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Content Placeholder 3" descr="Slide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4186845" y="4085914"/>
            <a:ext cx="388158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47" y="1403972"/>
            <a:ext cx="525650" cy="41148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7442200" y="5585810"/>
            <a:ext cx="1711962" cy="3012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42200" y="5530440"/>
            <a:ext cx="2387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1</a:t>
            </a:r>
            <a:r>
              <a:rPr lang="en-US" sz="1700" baseline="30000" dirty="0" smtClean="0"/>
              <a:t>o</a:t>
            </a:r>
            <a:r>
              <a:rPr lang="en-US" sz="1700" dirty="0" smtClean="0"/>
              <a:t> GFS Analysis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15055" t="2965" r="8182" b="14400"/>
          <a:stretch>
            <a:fillRect/>
          </a:stretch>
        </p:blipFill>
        <p:spPr>
          <a:xfrm>
            <a:off x="1773936" y="1207008"/>
            <a:ext cx="5615385" cy="46710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0" name="Rectangle 4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96900" y="5975972"/>
            <a:ext cx="798830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200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potential </a:t>
            </a:r>
            <a:r>
              <a:rPr lang="en-US" b="1" dirty="0" err="1" smtClean="0">
                <a:solidFill>
                  <a:srgbClr val="FF0000"/>
                </a:solidFill>
              </a:rPr>
              <a:t>vorticity</a:t>
            </a:r>
            <a:r>
              <a:rPr lang="en-US" b="1" dirty="0" smtClean="0">
                <a:solidFill>
                  <a:srgbClr val="FF0000"/>
                </a:solidFill>
              </a:rPr>
              <a:t> (PVU, gray), </a:t>
            </a:r>
            <a:r>
              <a:rPr lang="en-US" b="1" dirty="0" err="1" smtClean="0">
                <a:solidFill>
                  <a:srgbClr val="FF0000"/>
                </a:solidFill>
              </a:rPr>
              <a:t>irrotational</a:t>
            </a:r>
            <a:r>
              <a:rPr lang="en-US" b="1" dirty="0" smtClean="0">
                <a:solidFill>
                  <a:srgbClr val="FF0000"/>
                </a:solidFill>
              </a:rPr>
              <a:t> wind (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), wind speed (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  <a:r>
              <a:rPr lang="en-US" b="1" baseline="30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shaded); 700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ascent (10</a:t>
            </a:r>
            <a:r>
              <a:rPr lang="en-US" b="1" baseline="30000" dirty="0" smtClean="0">
                <a:solidFill>
                  <a:srgbClr val="FF0000"/>
                </a:solidFill>
              </a:rPr>
              <a:t>−3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, red)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"/>
            <a:ext cx="9144000" cy="10737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7200" y="-195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Upper-level Flow Evolution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400" y="634999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1800 UTC 31 Aug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Content Placeholder 3" descr="Slide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4288449" y="3857314"/>
            <a:ext cx="388158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47" y="1403972"/>
            <a:ext cx="525650" cy="41148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7442200" y="5585810"/>
            <a:ext cx="1711962" cy="3012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42200" y="5530440"/>
            <a:ext cx="2387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1</a:t>
            </a:r>
            <a:r>
              <a:rPr lang="en-US" sz="1700" baseline="30000" dirty="0" smtClean="0"/>
              <a:t>o</a:t>
            </a:r>
            <a:r>
              <a:rPr lang="en-US" sz="1700" dirty="0" smtClean="0"/>
              <a:t> GFS Analysis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15055" t="2965" r="8182" b="14400"/>
          <a:stretch>
            <a:fillRect/>
          </a:stretch>
        </p:blipFill>
        <p:spPr>
          <a:xfrm>
            <a:off x="1773936" y="1207008"/>
            <a:ext cx="5615403" cy="46710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0" name="Rectangle 4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96900" y="5975972"/>
            <a:ext cx="798830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200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potential </a:t>
            </a:r>
            <a:r>
              <a:rPr lang="en-US" b="1" dirty="0" err="1" smtClean="0">
                <a:solidFill>
                  <a:srgbClr val="FF0000"/>
                </a:solidFill>
              </a:rPr>
              <a:t>vorticity</a:t>
            </a:r>
            <a:r>
              <a:rPr lang="en-US" b="1" dirty="0" smtClean="0">
                <a:solidFill>
                  <a:srgbClr val="FF0000"/>
                </a:solidFill>
              </a:rPr>
              <a:t> (PVU, gray), </a:t>
            </a:r>
            <a:r>
              <a:rPr lang="en-US" b="1" dirty="0" err="1" smtClean="0">
                <a:solidFill>
                  <a:srgbClr val="FF0000"/>
                </a:solidFill>
              </a:rPr>
              <a:t>irrotational</a:t>
            </a:r>
            <a:r>
              <a:rPr lang="en-US" b="1" dirty="0" smtClean="0">
                <a:solidFill>
                  <a:srgbClr val="FF0000"/>
                </a:solidFill>
              </a:rPr>
              <a:t> wind (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), wind speed (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  <a:r>
              <a:rPr lang="en-US" b="1" baseline="30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shaded); 700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ascent (10</a:t>
            </a:r>
            <a:r>
              <a:rPr lang="en-US" b="1" baseline="30000" dirty="0" smtClean="0">
                <a:solidFill>
                  <a:srgbClr val="FF0000"/>
                </a:solidFill>
              </a:rPr>
              <a:t>−3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, red)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"/>
            <a:ext cx="9144000" cy="10737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7200" y="-195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Upper-level Flow Evolution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400" y="634999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0000 UTC 1 Sep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Content Placeholder 3" descr="Slide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4431728" y="3717614"/>
            <a:ext cx="388158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47" y="1403972"/>
            <a:ext cx="525650" cy="41148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7442200" y="5585810"/>
            <a:ext cx="1711962" cy="3012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42200" y="5530440"/>
            <a:ext cx="2387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1</a:t>
            </a:r>
            <a:r>
              <a:rPr lang="en-US" sz="1700" baseline="30000" dirty="0" smtClean="0"/>
              <a:t>o</a:t>
            </a:r>
            <a:r>
              <a:rPr lang="en-US" sz="1700" dirty="0" smtClean="0"/>
              <a:t> GFS Analysis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15055" t="2965" r="8182" b="14400"/>
          <a:stretch>
            <a:fillRect/>
          </a:stretch>
        </p:blipFill>
        <p:spPr>
          <a:xfrm>
            <a:off x="1773936" y="1207008"/>
            <a:ext cx="5615396" cy="46710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0" name="Rectangle 4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96900" y="5975972"/>
            <a:ext cx="798830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200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potential </a:t>
            </a:r>
            <a:r>
              <a:rPr lang="en-US" b="1" dirty="0" err="1" smtClean="0">
                <a:solidFill>
                  <a:srgbClr val="FF0000"/>
                </a:solidFill>
              </a:rPr>
              <a:t>vorticity</a:t>
            </a:r>
            <a:r>
              <a:rPr lang="en-US" b="1" dirty="0" smtClean="0">
                <a:solidFill>
                  <a:srgbClr val="FF0000"/>
                </a:solidFill>
              </a:rPr>
              <a:t> (PVU, gray), </a:t>
            </a:r>
            <a:r>
              <a:rPr lang="en-US" b="1" dirty="0" err="1" smtClean="0">
                <a:solidFill>
                  <a:srgbClr val="FF0000"/>
                </a:solidFill>
              </a:rPr>
              <a:t>irrotational</a:t>
            </a:r>
            <a:r>
              <a:rPr lang="en-US" b="1" dirty="0" smtClean="0">
                <a:solidFill>
                  <a:srgbClr val="FF0000"/>
                </a:solidFill>
              </a:rPr>
              <a:t> wind (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), wind speed (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  <a:r>
              <a:rPr lang="en-US" b="1" baseline="30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shaded); 700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ascent (10</a:t>
            </a:r>
            <a:r>
              <a:rPr lang="en-US" b="1" baseline="30000" dirty="0" smtClean="0">
                <a:solidFill>
                  <a:srgbClr val="FF0000"/>
                </a:solidFill>
              </a:rPr>
              <a:t>−3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, red)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"/>
            <a:ext cx="9144000" cy="10737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7200" y="-195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Upper-level Flow Evolution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400" y="634999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1200 UTC 1 Sep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Content Placeholder 3" descr="Slide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4584128" y="3450914"/>
            <a:ext cx="388158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47" y="1403972"/>
            <a:ext cx="525650" cy="41148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7442200" y="5585810"/>
            <a:ext cx="1711962" cy="3012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42200" y="5530440"/>
            <a:ext cx="2387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1</a:t>
            </a:r>
            <a:r>
              <a:rPr lang="en-US" sz="1700" baseline="30000" dirty="0" smtClean="0"/>
              <a:t>o</a:t>
            </a:r>
            <a:r>
              <a:rPr lang="en-US" sz="1700" dirty="0" smtClean="0"/>
              <a:t> GFS Analysis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2"/>
            <a:ext cx="9144000" cy="10737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-1" y="-246063"/>
            <a:ext cx="914400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9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Cross-section view of the mature PRE</a:t>
            </a:r>
            <a:endParaRPr kumimoji="0" lang="en-US" sz="39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400" y="634999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0000 UTC 31 Aug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67320" y="5226812"/>
            <a:ext cx="1008380" cy="56018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67320" y="5181888"/>
            <a:ext cx="11861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1</a:t>
            </a:r>
            <a:r>
              <a:rPr lang="en-US" sz="1700" baseline="30000" dirty="0" smtClean="0"/>
              <a:t>o</a:t>
            </a:r>
            <a:r>
              <a:rPr lang="en-US" sz="1700" dirty="0" smtClean="0"/>
              <a:t> GFS </a:t>
            </a:r>
          </a:p>
          <a:p>
            <a:r>
              <a:rPr lang="en-US" sz="1700" dirty="0" smtClean="0"/>
              <a:t>Analysis</a:t>
            </a:r>
            <a:endParaRPr lang="en-US" sz="17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1096664"/>
            <a:ext cx="6217920" cy="468315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-1" y="5795151"/>
            <a:ext cx="9144001" cy="923330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Tangential circulation vectors,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b="1" baseline="-25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(K, gray contours), 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frontogenesis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[K (100 km)</a:t>
            </a:r>
            <a:r>
              <a:rPr lang="en-US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(3 h)</a:t>
            </a:r>
            <a:r>
              <a:rPr lang="en-US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, red shading],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mixing ratio (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kg</a:t>
            </a:r>
            <a:r>
              <a:rPr lang="en-US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, gray shading), wind speed (≥ 20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s−1, blue contours)</a:t>
            </a:r>
            <a:endParaRPr lang="en-US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600" y="1096664"/>
            <a:ext cx="2286000" cy="20895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23" name="Straight Connector 22"/>
          <p:cNvCxnSpPr/>
          <p:nvPr/>
        </p:nvCxnSpPr>
        <p:spPr>
          <a:xfrm rot="16200000" flipH="1">
            <a:off x="6805840" y="1931760"/>
            <a:ext cx="1751088" cy="757766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rcRect l="-5727" t="16516" r="-7766" b="-3688"/>
          <a:stretch>
            <a:fillRect/>
          </a:stretch>
        </p:blipFill>
        <p:spPr>
          <a:xfrm>
            <a:off x="410639" y="1549401"/>
            <a:ext cx="8305799" cy="4724401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</p:pic>
      <p:sp>
        <p:nvSpPr>
          <p:cNvPr id="5" name="Oval 4"/>
          <p:cNvSpPr/>
          <p:nvPr/>
        </p:nvSpPr>
        <p:spPr>
          <a:xfrm>
            <a:off x="2645838" y="4926569"/>
            <a:ext cx="1981200" cy="838200"/>
          </a:xfrm>
          <a:prstGeom prst="ellipse">
            <a:avLst/>
          </a:prstGeom>
          <a:noFill/>
          <a:ln w="38100"/>
          <a:scene3d>
            <a:camera prst="orthographicFront">
              <a:rot lat="0" lon="0" rev="20099996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026838" y="5002769"/>
            <a:ext cx="1295400" cy="685800"/>
          </a:xfrm>
          <a:prstGeom prst="ellipse">
            <a:avLst/>
          </a:prstGeom>
          <a:noFill/>
          <a:ln w="38100"/>
          <a:scene3d>
            <a:camera prst="orthographicFront">
              <a:rot lat="0" lon="0" rev="20099996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4436538" y="5155169"/>
            <a:ext cx="2667000" cy="548640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075331" y="2820679"/>
            <a:ext cx="1399309" cy="2410691"/>
          </a:xfrm>
          <a:custGeom>
            <a:avLst/>
            <a:gdLst>
              <a:gd name="connsiteX0" fmla="*/ 1399309 w 1399309"/>
              <a:gd name="connsiteY0" fmla="*/ 2410691 h 2410691"/>
              <a:gd name="connsiteX1" fmla="*/ 277091 w 1399309"/>
              <a:gd name="connsiteY1" fmla="*/ 1246909 h 2410691"/>
              <a:gd name="connsiteX2" fmla="*/ 0 w 1399309"/>
              <a:gd name="connsiteY2" fmla="*/ 0 h 2410691"/>
              <a:gd name="connsiteX3" fmla="*/ 0 w 1399309"/>
              <a:gd name="connsiteY3" fmla="*/ 0 h 241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9309" h="2410691">
                <a:moveTo>
                  <a:pt x="1399309" y="2410691"/>
                </a:moveTo>
                <a:cubicBezTo>
                  <a:pt x="954809" y="2029691"/>
                  <a:pt x="510309" y="1648691"/>
                  <a:pt x="277091" y="1246909"/>
                </a:cubicBezTo>
                <a:cubicBezTo>
                  <a:pt x="43873" y="84512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257175">
            <a:solidFill>
              <a:srgbClr val="000090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rved Down Arrow 32"/>
          <p:cNvSpPr/>
          <p:nvPr/>
        </p:nvSpPr>
        <p:spPr>
          <a:xfrm>
            <a:off x="3179238" y="4774169"/>
            <a:ext cx="1905000" cy="533400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10800000" rev="18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urved Down Arrow 33"/>
          <p:cNvSpPr/>
          <p:nvPr/>
        </p:nvSpPr>
        <p:spPr>
          <a:xfrm>
            <a:off x="2112438" y="5002769"/>
            <a:ext cx="1905000" cy="533400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10800000" lon="20400000" rev="18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92138" y="521867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Moist low-level flow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410641" y="1395969"/>
            <a:ext cx="492443" cy="4495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000" b="1" dirty="0" smtClean="0"/>
              <a:t>Pressure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sp>
        <p:nvSpPr>
          <p:cNvPr id="43" name="Curved Down Arrow 42"/>
          <p:cNvSpPr/>
          <p:nvPr/>
        </p:nvSpPr>
        <p:spPr>
          <a:xfrm>
            <a:off x="1198038" y="3554969"/>
            <a:ext cx="1905000" cy="533400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10799999" rev="7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Curved Down Arrow 43"/>
          <p:cNvSpPr/>
          <p:nvPr/>
        </p:nvSpPr>
        <p:spPr>
          <a:xfrm>
            <a:off x="1731438" y="3326369"/>
            <a:ext cx="2362200" cy="533400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10799999" lon="20399999" rev="7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960038" y="3402569"/>
            <a:ext cx="1295400" cy="685800"/>
          </a:xfrm>
          <a:prstGeom prst="ellipse">
            <a:avLst/>
          </a:prstGeom>
          <a:noFill/>
          <a:ln w="38100"/>
          <a:scene3d>
            <a:camera prst="orthographicFront">
              <a:rot lat="0" lon="0" rev="18599996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264838" y="3478769"/>
            <a:ext cx="685800" cy="533400"/>
          </a:xfrm>
          <a:prstGeom prst="ellipse">
            <a:avLst/>
          </a:prstGeom>
          <a:noFill/>
          <a:ln w="38100"/>
          <a:scene3d>
            <a:camera prst="orthographicFront">
              <a:rot lat="0" lon="0" rev="18599996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807638" y="2183369"/>
            <a:ext cx="1524000" cy="16764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960038" y="2335769"/>
            <a:ext cx="1066800" cy="12954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112438" y="2488169"/>
            <a:ext cx="685800" cy="7620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58" name="Oval 57"/>
          <p:cNvSpPr/>
          <p:nvPr/>
        </p:nvSpPr>
        <p:spPr>
          <a:xfrm>
            <a:off x="1731438" y="2030969"/>
            <a:ext cx="1752600" cy="22098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3484038" y="5078969"/>
            <a:ext cx="45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</a:t>
            </a:r>
            <a:endParaRPr lang="en-US" sz="3200" b="1" dirty="0"/>
          </a:p>
        </p:txBody>
      </p:sp>
      <p:sp>
        <p:nvSpPr>
          <p:cNvPr id="68" name="Oval 67"/>
          <p:cNvSpPr/>
          <p:nvPr/>
        </p:nvSpPr>
        <p:spPr>
          <a:xfrm>
            <a:off x="2798238" y="3478769"/>
            <a:ext cx="1066800" cy="1524000"/>
          </a:xfrm>
          <a:prstGeom prst="ellipse">
            <a:avLst/>
          </a:prstGeom>
          <a:solidFill>
            <a:srgbClr val="A80000">
              <a:alpha val="45000"/>
            </a:srgbClr>
          </a:solidFill>
          <a:ln>
            <a:solidFill>
              <a:srgbClr val="A80000"/>
            </a:solidFill>
          </a:ln>
          <a:scene3d>
            <a:camera prst="orthographicFront">
              <a:rot lat="0" lon="0" rev="1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823638" y="3694670"/>
            <a:ext cx="119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</a:rPr>
              <a:t>Latent Heat</a:t>
            </a:r>
          </a:p>
          <a:p>
            <a:r>
              <a:rPr lang="en-US" sz="2000" b="1" dirty="0" smtClean="0"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</a:rPr>
              <a:t>Release</a:t>
            </a:r>
            <a:endParaRPr lang="en-US" sz="2000" b="1" dirty="0"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417238" y="3402569"/>
            <a:ext cx="45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</a:t>
            </a:r>
            <a:endParaRPr lang="en-US" sz="3200" b="1" dirty="0"/>
          </a:p>
        </p:txBody>
      </p:sp>
      <p:sp>
        <p:nvSpPr>
          <p:cNvPr id="70" name="TextBox 23"/>
          <p:cNvSpPr txBox="1">
            <a:spLocks noChangeArrowheads="1"/>
          </p:cNvSpPr>
          <p:nvPr/>
        </p:nvSpPr>
        <p:spPr bwMode="auto">
          <a:xfrm>
            <a:off x="2252138" y="2288742"/>
            <a:ext cx="457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Calibri" pitchFamily="34" charset="0"/>
              </a:rPr>
              <a:t>J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785100" y="6031471"/>
            <a:ext cx="453644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12289" y="6031471"/>
            <a:ext cx="621539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7802039" y="5904469"/>
            <a:ext cx="59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</a:t>
            </a:r>
            <a:endParaRPr lang="en-US" sz="24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817038" y="5917169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</a:t>
            </a:r>
            <a:endParaRPr lang="en-US" sz="2400" b="1" dirty="0"/>
          </a:p>
        </p:txBody>
      </p:sp>
      <p:sp>
        <p:nvSpPr>
          <p:cNvPr id="32" name="Rectangle 31"/>
          <p:cNvSpPr/>
          <p:nvPr/>
        </p:nvSpPr>
        <p:spPr>
          <a:xfrm>
            <a:off x="0" y="2"/>
            <a:ext cx="9144000" cy="1139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0" y="2159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Helvetica"/>
                <a:cs typeface="Helvetica"/>
              </a:rPr>
              <a:t>Schematic Depiction a PRE</a:t>
            </a:r>
            <a:endParaRPr lang="en-US" sz="40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1159940" y="1549401"/>
            <a:ext cx="6977376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ight Bracket 40"/>
          <p:cNvSpPr/>
          <p:nvPr/>
        </p:nvSpPr>
        <p:spPr>
          <a:xfrm>
            <a:off x="5484288" y="4184653"/>
            <a:ext cx="198962" cy="4023360"/>
          </a:xfrm>
          <a:prstGeom prst="rightBracket">
            <a:avLst/>
          </a:prstGeom>
          <a:ln w="38100">
            <a:solidFill>
              <a:schemeClr val="tx1"/>
            </a:solidFill>
          </a:ln>
          <a:effectLst/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322238" y="6264534"/>
            <a:ext cx="278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Helvetica"/>
                <a:cs typeface="Helvetica"/>
              </a:rPr>
              <a:t>1000 km</a:t>
            </a:r>
            <a:endParaRPr lang="en-US" sz="2000" b="1" dirty="0">
              <a:latin typeface="Helvetica"/>
              <a:cs typeface="Helvetica"/>
            </a:endParaRPr>
          </a:p>
        </p:txBody>
      </p:sp>
      <p:pic>
        <p:nvPicPr>
          <p:cNvPr id="36" name="Content Placeholder 3" descr="Slide1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7230538" y="4595135"/>
            <a:ext cx="72778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5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0" y="1087438"/>
            <a:ext cx="9144000" cy="561816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en-US" b="1" dirty="0" smtClean="0">
                <a:latin typeface="Helvetica"/>
                <a:cs typeface="Helvetica"/>
              </a:rPr>
              <a:t>Key features of composites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 smtClean="0">
                <a:latin typeface="Helvetica"/>
                <a:cs typeface="Helvetica"/>
              </a:rPr>
              <a:t>PREs</a:t>
            </a:r>
            <a:r>
              <a:rPr lang="en-US" sz="2600" dirty="0" smtClean="0">
                <a:latin typeface="Helvetica"/>
                <a:cs typeface="Helvetica"/>
              </a:rPr>
              <a:t> preferentially develop in </a:t>
            </a:r>
            <a:r>
              <a:rPr lang="en-US" sz="2600" dirty="0" err="1" smtClean="0">
                <a:latin typeface="Helvetica"/>
                <a:cs typeface="Helvetica"/>
              </a:rPr>
              <a:t>equatorward</a:t>
            </a:r>
            <a:r>
              <a:rPr lang="en-US" sz="2600" dirty="0" smtClean="0">
                <a:latin typeface="Helvetica"/>
                <a:cs typeface="Helvetica"/>
              </a:rPr>
              <a:t> entrance region of an upper-level jet streak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>
                <a:latin typeface="Helvetica"/>
                <a:cs typeface="Helvetica"/>
              </a:rPr>
              <a:t>Strong low-level flow downstream of TC oriented </a:t>
            </a:r>
            <a:r>
              <a:rPr lang="en-US" sz="2600" dirty="0" smtClean="0">
                <a:latin typeface="Helvetica"/>
                <a:ea typeface="Calibri" pitchFamily="34" charset="0"/>
                <a:cs typeface="Helvetica"/>
              </a:rPr>
              <a:t>perpendicular to </a:t>
            </a:r>
            <a:r>
              <a:rPr lang="en-US" sz="2600" dirty="0" err="1" smtClean="0">
                <a:latin typeface="Helvetica"/>
                <a:ea typeface="Calibri" pitchFamily="34" charset="0"/>
                <a:cs typeface="Helvetica"/>
              </a:rPr>
              <a:t>baroclinic</a:t>
            </a:r>
            <a:r>
              <a:rPr lang="en-US" sz="2600" dirty="0" smtClean="0">
                <a:latin typeface="Helvetica"/>
                <a:ea typeface="Calibri" pitchFamily="34" charset="0"/>
                <a:cs typeface="Helvetica"/>
              </a:rPr>
              <a:t> zone </a:t>
            </a:r>
            <a:r>
              <a:rPr lang="en-US" sz="2600" dirty="0" err="1" smtClean="0">
                <a:latin typeface="Helvetica"/>
                <a:cs typeface="Helvetica"/>
                <a:sym typeface="Wingdings" pitchFamily="2" charset="2"/>
              </a:rPr>
              <a:t></a:t>
            </a:r>
            <a:r>
              <a:rPr lang="en-US" sz="2600" dirty="0" smtClean="0">
                <a:latin typeface="Helvetica"/>
                <a:cs typeface="Helvetica"/>
                <a:sym typeface="Wingdings" pitchFamily="2" charset="2"/>
              </a:rPr>
              <a:t> warm air advection, </a:t>
            </a:r>
            <a:r>
              <a:rPr lang="en-US" sz="2600" dirty="0" err="1" smtClean="0">
                <a:latin typeface="Helvetica"/>
                <a:ea typeface="Calibri" pitchFamily="34" charset="0"/>
                <a:cs typeface="Helvetica"/>
              </a:rPr>
              <a:t>frontogenesis</a:t>
            </a:r>
            <a:r>
              <a:rPr lang="en-US" sz="2600" dirty="0" smtClean="0">
                <a:latin typeface="Helvetica"/>
                <a:ea typeface="Calibri" pitchFamily="34" charset="0"/>
                <a:cs typeface="Helvetica"/>
              </a:rPr>
              <a:t>, moisture transport from the TC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>
                <a:latin typeface="Helvetica"/>
                <a:ea typeface="Calibri" pitchFamily="34" charset="0"/>
                <a:cs typeface="Helvetica"/>
              </a:rPr>
              <a:t>Categories differ with regard to: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Lucida Grande"/>
              <a:buChar char="−"/>
            </a:pPr>
            <a:r>
              <a:rPr lang="en-US" sz="2200" dirty="0" smtClean="0">
                <a:latin typeface="Helvetica"/>
                <a:ea typeface="Calibri" pitchFamily="34" charset="0"/>
                <a:cs typeface="Helvetica"/>
              </a:rPr>
              <a:t>Position of TC relative to key features (i.e., trough, jet, ridge, </a:t>
            </a:r>
            <a:r>
              <a:rPr lang="en-US" sz="2200" dirty="0" err="1" smtClean="0">
                <a:latin typeface="Helvetica"/>
                <a:ea typeface="Calibri" pitchFamily="34" charset="0"/>
                <a:cs typeface="Helvetica"/>
              </a:rPr>
              <a:t>baroclinic</a:t>
            </a:r>
            <a:r>
              <a:rPr lang="en-US" sz="2200" dirty="0" smtClean="0">
                <a:latin typeface="Helvetica"/>
                <a:ea typeface="Calibri" pitchFamily="34" charset="0"/>
                <a:cs typeface="Helvetica"/>
              </a:rPr>
              <a:t> zone)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Lucida Grande"/>
              <a:buChar char="−"/>
            </a:pPr>
            <a:r>
              <a:rPr lang="en-US" sz="2200" dirty="0" smtClean="0">
                <a:latin typeface="Helvetica"/>
                <a:ea typeface="Calibri" pitchFamily="34" charset="0"/>
                <a:cs typeface="Helvetica"/>
              </a:rPr>
              <a:t>Amplitude and configuration of upper-/middle-</a:t>
            </a:r>
            <a:r>
              <a:rPr lang="en-US" sz="2200" dirty="0" err="1" smtClean="0">
                <a:latin typeface="Helvetica"/>
                <a:ea typeface="Calibri" pitchFamily="34" charset="0"/>
                <a:cs typeface="Helvetica"/>
              </a:rPr>
              <a:t>tropospheric</a:t>
            </a:r>
            <a:r>
              <a:rPr lang="en-US" sz="2200" dirty="0" smtClean="0">
                <a:latin typeface="Helvetica"/>
                <a:ea typeface="Calibri" pitchFamily="34" charset="0"/>
                <a:cs typeface="Helvetica"/>
              </a:rPr>
              <a:t> flow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Lucida Grande"/>
              <a:buChar char="−"/>
            </a:pPr>
            <a:r>
              <a:rPr lang="en-US" sz="2200" smtClean="0">
                <a:latin typeface="Helvetica"/>
                <a:ea typeface="Calibri" pitchFamily="34" charset="0"/>
                <a:cs typeface="Helvetica"/>
              </a:rPr>
              <a:t>Degree </a:t>
            </a:r>
            <a:r>
              <a:rPr lang="en-US" sz="2200" dirty="0" smtClean="0">
                <a:latin typeface="Helvetica"/>
                <a:ea typeface="Calibri" pitchFamily="34" charset="0"/>
                <a:cs typeface="Helvetica"/>
              </a:rPr>
              <a:t>of the interaction between the TC and the </a:t>
            </a:r>
            <a:r>
              <a:rPr lang="en-US" sz="2200" dirty="0" err="1" smtClean="0">
                <a:latin typeface="Helvetica"/>
                <a:ea typeface="Calibri" pitchFamily="34" charset="0"/>
                <a:cs typeface="Helvetica"/>
              </a:rPr>
              <a:t>midlatitude</a:t>
            </a:r>
            <a:r>
              <a:rPr lang="en-US" sz="2200" dirty="0" smtClean="0">
                <a:latin typeface="Helvetica"/>
                <a:ea typeface="Calibri" pitchFamily="34" charset="0"/>
                <a:cs typeface="Helvetica"/>
              </a:rPr>
              <a:t> flow</a:t>
            </a:r>
          </a:p>
          <a:p>
            <a:pPr lvl="2">
              <a:spcAft>
                <a:spcPts val="600"/>
              </a:spcAft>
            </a:pPr>
            <a:endParaRPr lang="en-US" dirty="0" smtClean="0">
              <a:latin typeface="Helvetica"/>
              <a:cs typeface="Helvetica"/>
            </a:endParaRPr>
          </a:p>
          <a:p>
            <a:pPr lvl="2"/>
            <a:endParaRPr lang="en-US" dirty="0" smtClean="0">
              <a:latin typeface="Helvetica"/>
              <a:cs typeface="Helvetica"/>
            </a:endParaRPr>
          </a:p>
          <a:p>
            <a:pPr lvl="1"/>
            <a:endParaRPr lang="en-US" dirty="0" smtClean="0"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"/>
            <a:ext cx="9144000" cy="106610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80963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Concluding Remarks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413" y="2078038"/>
            <a:ext cx="4572000" cy="361821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/>
              <a:cs typeface="Helvetic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" y="0"/>
            <a:ext cx="9142412" cy="1143000"/>
          </a:xfrm>
        </p:spPr>
        <p:txBody>
          <a:bodyPr/>
          <a:lstStyle/>
          <a:p>
            <a:r>
              <a:rPr lang="en-US" sz="3800" b="1" dirty="0" smtClean="0">
                <a:solidFill>
                  <a:srgbClr val="FFFFFF"/>
                </a:solidFill>
                <a:latin typeface="Helvetica"/>
                <a:cs typeface="Helvetica"/>
              </a:rPr>
              <a:t>Predecessor Rain Events </a:t>
            </a:r>
            <a:br>
              <a:rPr lang="en-US" sz="3800" b="1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3800" b="1" dirty="0" smtClean="0">
                <a:solidFill>
                  <a:srgbClr val="FFFFFF"/>
                </a:solidFill>
                <a:latin typeface="Helvetica"/>
                <a:cs typeface="Helvetica"/>
              </a:rPr>
              <a:t>Ahead of Tropical Cyclones</a:t>
            </a:r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-38099" y="1288021"/>
            <a:ext cx="4583113" cy="49704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latin typeface="Helvetica"/>
                <a:cs typeface="Helvetica"/>
              </a:rPr>
              <a:t>Defined by Cote (2007) as distinct </a:t>
            </a:r>
            <a:r>
              <a:rPr lang="en-US" sz="2400" dirty="0" err="1" smtClean="0">
                <a:latin typeface="Helvetica"/>
                <a:cs typeface="Helvetica"/>
              </a:rPr>
              <a:t>mesoscale</a:t>
            </a:r>
            <a:r>
              <a:rPr lang="en-US" sz="2400" dirty="0" smtClean="0">
                <a:latin typeface="Helvetica"/>
                <a:cs typeface="Helvetica"/>
              </a:rPr>
              <a:t> regions of heavy rainfall [~100 mm (24 h)</a:t>
            </a:r>
            <a:r>
              <a:rPr lang="en-US" sz="2400" baseline="30000" dirty="0" smtClean="0">
                <a:latin typeface="Helvetica"/>
                <a:cs typeface="Helvetica"/>
              </a:rPr>
              <a:t>−1</a:t>
            </a:r>
            <a:r>
              <a:rPr lang="en-US" sz="2400" dirty="0" smtClean="0">
                <a:latin typeface="Helvetica"/>
                <a:cs typeface="Helvetica"/>
              </a:rPr>
              <a:t>] ~1000 km downstream of </a:t>
            </a:r>
            <a:r>
              <a:rPr lang="en-US" sz="2400" dirty="0" err="1" smtClean="0">
                <a:latin typeface="Helvetica"/>
                <a:cs typeface="Helvetica"/>
              </a:rPr>
              <a:t>landfalling</a:t>
            </a:r>
            <a:r>
              <a:rPr lang="en-US" sz="2400" dirty="0" smtClean="0">
                <a:latin typeface="Helvetica"/>
                <a:cs typeface="Helvetica"/>
              </a:rPr>
              <a:t> and </a:t>
            </a:r>
            <a:r>
              <a:rPr lang="en-US" sz="2400" dirty="0" err="1" smtClean="0">
                <a:latin typeface="Helvetica"/>
                <a:cs typeface="Helvetica"/>
              </a:rPr>
              <a:t>recurving</a:t>
            </a:r>
            <a:r>
              <a:rPr lang="en-US" sz="2400" dirty="0" smtClean="0">
                <a:latin typeface="Helvetica"/>
                <a:cs typeface="Helvetica"/>
              </a:rPr>
              <a:t> tropical cyclones (TCs)</a:t>
            </a:r>
          </a:p>
          <a:p>
            <a:pPr>
              <a:lnSpc>
                <a:spcPct val="80000"/>
              </a:lnSpc>
              <a:buNone/>
            </a:pPr>
            <a:endParaRPr lang="en-US" sz="2400" dirty="0" smtClean="0">
              <a:latin typeface="Helvetica"/>
              <a:cs typeface="Helvetica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Helvetica"/>
                <a:cs typeface="Helvetica"/>
              </a:rPr>
              <a:t>Develop as a poleward stream of moisture from a TC interacts with a region of forcing for ascent</a:t>
            </a:r>
          </a:p>
          <a:p>
            <a:pPr>
              <a:lnSpc>
                <a:spcPct val="80000"/>
              </a:lnSpc>
            </a:pPr>
            <a:endParaRPr lang="en-US" sz="2400" dirty="0" smtClean="0">
              <a:latin typeface="Helvetica"/>
              <a:cs typeface="Helvetica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Helvetica"/>
                <a:cs typeface="Helvetica"/>
              </a:rPr>
              <a:t>Pose a substantial flash-flooding risk due to: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Helvetica"/>
                <a:cs typeface="Helvetica"/>
              </a:rPr>
              <a:t>Prolonged, high precipitation rates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Helvetica"/>
                <a:cs typeface="Helvetica"/>
              </a:rPr>
              <a:t>High precipitation efficiencies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2400" dirty="0" smtClean="0">
              <a:latin typeface="Helvetica"/>
              <a:cs typeface="Helvetica"/>
            </a:endParaRPr>
          </a:p>
          <a:p>
            <a:pPr>
              <a:lnSpc>
                <a:spcPct val="80000"/>
              </a:lnSpc>
            </a:pPr>
            <a:endParaRPr lang="en-US" sz="2400" dirty="0" smtClean="0">
              <a:latin typeface="Helvetica"/>
              <a:cs typeface="Helvetica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409761" y="1376921"/>
            <a:ext cx="4878386" cy="70788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Helvetica"/>
                <a:cs typeface="Helvetica"/>
              </a:rPr>
              <a:t>PRE ahead of TC Rita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Helvetica"/>
                <a:cs typeface="Helvetica"/>
              </a:rPr>
              <a:t> 06Z </a:t>
            </a:r>
            <a:r>
              <a:rPr lang="en-US" sz="2000" b="1" dirty="0">
                <a:solidFill>
                  <a:srgbClr val="000000"/>
                </a:solidFill>
                <a:latin typeface="Helvetica"/>
                <a:cs typeface="Helvetica"/>
              </a:rPr>
              <a:t>25 Sep 2005</a:t>
            </a: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6130925" y="2076453"/>
            <a:ext cx="127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"/>
                <a:cs typeface="Helvetica"/>
              </a:rPr>
              <a:t>PRE</a:t>
            </a:r>
          </a:p>
        </p:txBody>
      </p:sp>
      <p:sp>
        <p:nvSpPr>
          <p:cNvPr id="13" name="Oval 12"/>
          <p:cNvSpPr/>
          <p:nvPr/>
        </p:nvSpPr>
        <p:spPr>
          <a:xfrm rot="16200000">
            <a:off x="5330995" y="2549799"/>
            <a:ext cx="2778435" cy="880285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scene3d>
            <a:camera prst="orthographicFront">
              <a:rot lat="0" lon="0" rev="17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334" y="2089153"/>
            <a:ext cx="361113" cy="3602736"/>
          </a:xfrm>
          <a:prstGeom prst="rect">
            <a:avLst/>
          </a:prstGeom>
          <a:ln w="25400">
            <a:noFill/>
          </a:ln>
        </p:spPr>
      </p:pic>
      <p:pic>
        <p:nvPicPr>
          <p:cNvPr id="16" name="Picture 15" descr="Slide1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573" t="69646" r="13689" b="13653"/>
          <a:stretch>
            <a:fillRect/>
          </a:stretch>
        </p:blipFill>
        <p:spPr>
          <a:xfrm>
            <a:off x="6678230" y="4536149"/>
            <a:ext cx="335130" cy="7315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111617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Concluding Remarks</a:t>
            </a:r>
          </a:p>
        </p:txBody>
      </p:sp>
      <p:sp>
        <p:nvSpPr>
          <p:cNvPr id="111618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15400" cy="5486400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b="1" dirty="0" smtClean="0">
                <a:latin typeface="Helvetica"/>
                <a:ea typeface="ＭＳ Ｐゴシック"/>
                <a:cs typeface="Helvetica"/>
              </a:rPr>
              <a:t>Ernesto case summary</a:t>
            </a:r>
          </a:p>
          <a:p>
            <a:pPr marL="457200" indent="-457200">
              <a:lnSpc>
                <a:spcPct val="120000"/>
              </a:lnSpc>
              <a:spcBef>
                <a:spcPts val="1800"/>
              </a:spcBef>
            </a:pPr>
            <a:r>
              <a:rPr lang="en-US" sz="2400" dirty="0" smtClean="0">
                <a:latin typeface="Helvetica"/>
                <a:ea typeface="ＭＳ Ｐゴシック"/>
                <a:cs typeface="Helvetica"/>
              </a:rPr>
              <a:t>Convection initially developed along a surface thermal boundary within the </a:t>
            </a:r>
            <a:r>
              <a:rPr lang="en-US" sz="2400" dirty="0" err="1" smtClean="0">
                <a:latin typeface="Helvetica"/>
                <a:ea typeface="ＭＳ Ｐゴシック"/>
                <a:cs typeface="Helvetica"/>
              </a:rPr>
              <a:t>equatorward</a:t>
            </a:r>
            <a:r>
              <a:rPr lang="en-US" sz="2400" dirty="0" smtClean="0">
                <a:latin typeface="Helvetica"/>
                <a:ea typeface="ＭＳ Ｐゴシック"/>
                <a:cs typeface="Helvetica"/>
              </a:rPr>
              <a:t> entrance region of a 200-hPa jet streak</a:t>
            </a:r>
          </a:p>
          <a:p>
            <a:pPr marL="457200" indent="-457200">
              <a:lnSpc>
                <a:spcPct val="120000"/>
              </a:lnSpc>
              <a:spcBef>
                <a:spcPts val="1800"/>
              </a:spcBef>
            </a:pPr>
            <a:r>
              <a:rPr lang="en-US" sz="2400" dirty="0" smtClean="0">
                <a:latin typeface="Helvetica"/>
                <a:ea typeface="ＭＳ Ｐゴシック"/>
                <a:cs typeface="Helvetica"/>
              </a:rPr>
              <a:t>The PRE intensified due to a combination of:</a:t>
            </a:r>
          </a:p>
          <a:p>
            <a:pPr marL="857250" lvl="1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200" dirty="0" smtClean="0">
                <a:latin typeface="Helvetica"/>
                <a:ea typeface="ＭＳ Ｐゴシック"/>
                <a:cs typeface="Helvetica"/>
              </a:rPr>
              <a:t>Enhanced lift of southerly flow over a thermal boundary associated with an evaporation-induced cold pool</a:t>
            </a:r>
          </a:p>
          <a:p>
            <a:pPr marL="857250" lvl="1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200" dirty="0" smtClean="0">
                <a:latin typeface="Helvetica"/>
                <a:ea typeface="ＭＳ Ｐゴシック"/>
                <a:cs typeface="Helvetica"/>
              </a:rPr>
              <a:t>Deep moisture flux from the TC</a:t>
            </a:r>
          </a:p>
          <a:p>
            <a:pPr marL="457200" indent="-457200">
              <a:lnSpc>
                <a:spcPct val="120000"/>
              </a:lnSpc>
              <a:spcBef>
                <a:spcPts val="1800"/>
              </a:spcBef>
            </a:pPr>
            <a:r>
              <a:rPr lang="en-US" sz="2400" dirty="0" err="1" smtClean="0">
                <a:latin typeface="Helvetica"/>
                <a:ea typeface="ＭＳ Ｐゴシック"/>
                <a:cs typeface="Helvetica"/>
              </a:rPr>
              <a:t>Diabatically</a:t>
            </a:r>
            <a:r>
              <a:rPr lang="en-US" sz="2400" dirty="0" smtClean="0">
                <a:latin typeface="Helvetica"/>
                <a:ea typeface="ＭＳ Ｐゴシック"/>
                <a:cs typeface="Helvetica"/>
              </a:rPr>
              <a:t>-generated divergent outflow from the PRE acted to strengthen upper-</a:t>
            </a:r>
            <a:r>
              <a:rPr lang="en-US" sz="2400" dirty="0" err="1" smtClean="0">
                <a:latin typeface="Helvetica"/>
                <a:ea typeface="ＭＳ Ｐゴシック"/>
                <a:cs typeface="Helvetica"/>
              </a:rPr>
              <a:t>tropospheric</a:t>
            </a:r>
            <a:r>
              <a:rPr lang="en-US" sz="2400" dirty="0" smtClean="0">
                <a:latin typeface="Helvetica"/>
                <a:ea typeface="ＭＳ Ｐゴシック"/>
                <a:cs typeface="Helvetica"/>
              </a:rPr>
              <a:t> PV gradients and intensify the jet streak</a:t>
            </a:r>
          </a:p>
          <a:p>
            <a:pPr marL="457200" indent="-457200">
              <a:lnSpc>
                <a:spcPct val="120000"/>
              </a:lnSpc>
              <a:spcBef>
                <a:spcPts val="1800"/>
              </a:spcBef>
            </a:pPr>
            <a:endParaRPr lang="en-US" sz="2600" dirty="0" smtClean="0">
              <a:latin typeface="Helvetica"/>
              <a:ea typeface="ＭＳ Ｐゴシック"/>
              <a:cs typeface="Helvetica"/>
            </a:endParaRPr>
          </a:p>
          <a:p>
            <a:pPr marL="457200" indent="-457200">
              <a:lnSpc>
                <a:spcPct val="120000"/>
              </a:lnSpc>
              <a:spcBef>
                <a:spcPts val="1800"/>
              </a:spcBef>
            </a:pPr>
            <a:endParaRPr lang="en-US" sz="2600" dirty="0" smtClean="0"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13666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15400" cy="5486400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b="1" dirty="0" smtClean="0">
                <a:latin typeface="Helvetica"/>
                <a:ea typeface="ＭＳ Ｐゴシック"/>
                <a:cs typeface="Helvetica"/>
              </a:rPr>
              <a:t>Ernesto case summary</a:t>
            </a:r>
            <a:endParaRPr lang="en-US" dirty="0" smtClean="0">
              <a:latin typeface="Helvetica"/>
              <a:ea typeface="ＭＳ Ｐゴシック"/>
              <a:cs typeface="Helvetica"/>
            </a:endParaRPr>
          </a:p>
          <a:p>
            <a:pPr marL="457200" indent="-457200">
              <a:lnSpc>
                <a:spcPct val="120000"/>
              </a:lnSpc>
              <a:spcBef>
                <a:spcPts val="1800"/>
              </a:spcBef>
            </a:pPr>
            <a:r>
              <a:rPr lang="en-US" sz="2600" dirty="0" err="1" smtClean="0">
                <a:latin typeface="Helvetica"/>
                <a:ea typeface="ＭＳ Ｐゴシック"/>
                <a:cs typeface="Helvetica"/>
              </a:rPr>
              <a:t>Diabatic</a:t>
            </a:r>
            <a:r>
              <a:rPr lang="en-US" sz="2600" dirty="0" smtClean="0">
                <a:latin typeface="Helvetica"/>
                <a:ea typeface="ＭＳ Ｐゴシック"/>
                <a:cs typeface="Helvetica"/>
              </a:rPr>
              <a:t> ridging associated with Ernesto favored weak, southerly steering flow, allowing it to track along the East Coast</a:t>
            </a:r>
          </a:p>
          <a:p>
            <a:pPr marL="457200" indent="-457200">
              <a:lnSpc>
                <a:spcPct val="120000"/>
              </a:lnSpc>
              <a:spcBef>
                <a:spcPts val="1800"/>
              </a:spcBef>
            </a:pPr>
            <a:r>
              <a:rPr lang="en-US" sz="2600" dirty="0" smtClean="0">
                <a:latin typeface="Helvetica"/>
                <a:ea typeface="ＭＳ Ｐゴシック"/>
                <a:cs typeface="Helvetica"/>
              </a:rPr>
              <a:t>An antecedent thermal boundary associated with the PRE-induced cold pool served as a focus for heavy rain as Ernesto moved over the PRE region</a:t>
            </a:r>
          </a:p>
          <a:p>
            <a:pPr marL="457200" indent="-457200">
              <a:lnSpc>
                <a:spcPct val="120000"/>
              </a:lnSpc>
              <a:spcBef>
                <a:spcPts val="1800"/>
              </a:spcBef>
            </a:pPr>
            <a:endParaRPr lang="en-US" sz="2600" dirty="0" smtClean="0"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Concluding Remarks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66" y="1587500"/>
            <a:ext cx="3657600" cy="231792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531" y="1587500"/>
            <a:ext cx="3657600" cy="232189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966" y="4274285"/>
            <a:ext cx="3657600" cy="23171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6" name="Rectangle 25"/>
          <p:cNvSpPr/>
          <p:nvPr/>
        </p:nvSpPr>
        <p:spPr>
          <a:xfrm>
            <a:off x="0" y="3"/>
            <a:ext cx="9144000" cy="12485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231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PRE Stratification Scheme</a:t>
            </a:r>
            <a:endParaRPr lang="en-US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18166" y="1218168"/>
            <a:ext cx="1803400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“Jet in Ridge”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383032" y="1218168"/>
            <a:ext cx="2389370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“Southwesterly Jet”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114134" y="3914232"/>
            <a:ext cx="3187700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“Downstream Confluence”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2286525" y="2552700"/>
            <a:ext cx="228600" cy="228600"/>
          </a:xfrm>
          <a:prstGeom prst="star5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7302500" y="2730500"/>
            <a:ext cx="228600" cy="228600"/>
          </a:xfrm>
          <a:prstGeom prst="star5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5201166" y="5589267"/>
            <a:ext cx="228600" cy="228600"/>
          </a:xfrm>
          <a:prstGeom prst="star5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2"/>
            <a:ext cx="9144000" cy="14538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576" y="5227024"/>
            <a:ext cx="4526280" cy="30763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" y="5260277"/>
            <a:ext cx="4526280" cy="27485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" y="1457452"/>
            <a:ext cx="4526280" cy="37338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288" y="1457453"/>
            <a:ext cx="4553712" cy="373906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1" name="Freeform 30"/>
          <p:cNvSpPr/>
          <p:nvPr/>
        </p:nvSpPr>
        <p:spPr>
          <a:xfrm>
            <a:off x="2067278" y="3162300"/>
            <a:ext cx="472722" cy="1041400"/>
          </a:xfrm>
          <a:custGeom>
            <a:avLst/>
            <a:gdLst>
              <a:gd name="connsiteX0" fmla="*/ 193322 w 472722"/>
              <a:gd name="connsiteY0" fmla="*/ 1041400 h 1041400"/>
              <a:gd name="connsiteX1" fmla="*/ 23989 w 472722"/>
              <a:gd name="connsiteY1" fmla="*/ 812800 h 1041400"/>
              <a:gd name="connsiteX2" fmla="*/ 49389 w 472722"/>
              <a:gd name="connsiteY2" fmla="*/ 533400 h 1041400"/>
              <a:gd name="connsiteX3" fmla="*/ 303389 w 472722"/>
              <a:gd name="connsiteY3" fmla="*/ 160867 h 1041400"/>
              <a:gd name="connsiteX4" fmla="*/ 472722 w 472722"/>
              <a:gd name="connsiteY4" fmla="*/ 0 h 1041400"/>
              <a:gd name="connsiteX5" fmla="*/ 472722 w 472722"/>
              <a:gd name="connsiteY5" fmla="*/ 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722" h="1041400">
                <a:moveTo>
                  <a:pt x="193322" y="1041400"/>
                </a:moveTo>
                <a:cubicBezTo>
                  <a:pt x="120650" y="969433"/>
                  <a:pt x="47978" y="897467"/>
                  <a:pt x="23989" y="812800"/>
                </a:cubicBezTo>
                <a:cubicBezTo>
                  <a:pt x="0" y="728133"/>
                  <a:pt x="2822" y="642055"/>
                  <a:pt x="49389" y="533400"/>
                </a:cubicBezTo>
                <a:cubicBezTo>
                  <a:pt x="95956" y="424745"/>
                  <a:pt x="232834" y="249767"/>
                  <a:pt x="303389" y="160867"/>
                </a:cubicBezTo>
                <a:cubicBezTo>
                  <a:pt x="373944" y="71967"/>
                  <a:pt x="472722" y="0"/>
                  <a:pt x="472722" y="0"/>
                </a:cubicBezTo>
                <a:lnTo>
                  <a:pt x="472722" y="0"/>
                </a:lnTo>
              </a:path>
            </a:pathLst>
          </a:custGeom>
          <a:ln w="50800">
            <a:solidFill>
              <a:schemeClr val="accent1">
                <a:lumMod val="75000"/>
              </a:schemeClr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6646333" y="3149601"/>
            <a:ext cx="472722" cy="1041400"/>
          </a:xfrm>
          <a:custGeom>
            <a:avLst/>
            <a:gdLst>
              <a:gd name="connsiteX0" fmla="*/ 193322 w 472722"/>
              <a:gd name="connsiteY0" fmla="*/ 1041400 h 1041400"/>
              <a:gd name="connsiteX1" fmla="*/ 23989 w 472722"/>
              <a:gd name="connsiteY1" fmla="*/ 812800 h 1041400"/>
              <a:gd name="connsiteX2" fmla="*/ 49389 w 472722"/>
              <a:gd name="connsiteY2" fmla="*/ 533400 h 1041400"/>
              <a:gd name="connsiteX3" fmla="*/ 303389 w 472722"/>
              <a:gd name="connsiteY3" fmla="*/ 160867 h 1041400"/>
              <a:gd name="connsiteX4" fmla="*/ 472722 w 472722"/>
              <a:gd name="connsiteY4" fmla="*/ 0 h 1041400"/>
              <a:gd name="connsiteX5" fmla="*/ 472722 w 472722"/>
              <a:gd name="connsiteY5" fmla="*/ 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722" h="1041400">
                <a:moveTo>
                  <a:pt x="193322" y="1041400"/>
                </a:moveTo>
                <a:cubicBezTo>
                  <a:pt x="120650" y="969433"/>
                  <a:pt x="47978" y="897467"/>
                  <a:pt x="23989" y="812800"/>
                </a:cubicBezTo>
                <a:cubicBezTo>
                  <a:pt x="0" y="728133"/>
                  <a:pt x="2822" y="642055"/>
                  <a:pt x="49389" y="533400"/>
                </a:cubicBezTo>
                <a:cubicBezTo>
                  <a:pt x="95956" y="424745"/>
                  <a:pt x="232834" y="249767"/>
                  <a:pt x="303389" y="160867"/>
                </a:cubicBezTo>
                <a:cubicBezTo>
                  <a:pt x="373944" y="71967"/>
                  <a:pt x="472722" y="0"/>
                  <a:pt x="472722" y="0"/>
                </a:cubicBezTo>
                <a:lnTo>
                  <a:pt x="472722" y="0"/>
                </a:lnTo>
              </a:path>
            </a:pathLst>
          </a:custGeom>
          <a:ln w="50800">
            <a:solidFill>
              <a:schemeClr val="accent1">
                <a:lumMod val="75000"/>
              </a:schemeClr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1981725" y="2988735"/>
            <a:ext cx="228600" cy="228600"/>
          </a:xfrm>
          <a:prstGeom prst="star5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6578600" y="3014135"/>
            <a:ext cx="228600" cy="228600"/>
          </a:xfrm>
          <a:prstGeom prst="star5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8382000" y="5260277"/>
            <a:ext cx="1041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latin typeface="Helvetica"/>
                <a:cs typeface="Helvetica"/>
              </a:rPr>
              <a:t>mm</a:t>
            </a:r>
            <a:endParaRPr lang="en-US" sz="1600" b="1" dirty="0">
              <a:latin typeface="Helvetica"/>
              <a:cs typeface="Helvetica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rot="16200000" flipH="1">
            <a:off x="1865791" y="4123850"/>
            <a:ext cx="5440363" cy="2794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602227" y="5248657"/>
            <a:ext cx="4535424" cy="32004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2701" y="5248049"/>
            <a:ext cx="4559300" cy="31980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178800" y="3166536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</a:t>
            </a:r>
            <a:endParaRPr lang="en-US" sz="2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130800" y="3583951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</a:t>
            </a:r>
            <a:endParaRPr lang="en-US" sz="2800" b="1" dirty="0"/>
          </a:p>
        </p:txBody>
      </p:sp>
      <p:sp>
        <p:nvSpPr>
          <p:cNvPr id="38" name="Title 1"/>
          <p:cNvSpPr txBox="1">
            <a:spLocks/>
          </p:cNvSpPr>
          <p:nvPr/>
        </p:nvSpPr>
        <p:spPr bwMode="auto">
          <a:xfrm>
            <a:off x="457200" y="-195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PRE-Relative Composites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39" name="TextBox 20"/>
          <p:cNvSpPr txBox="1">
            <a:spLocks noChangeArrowheads="1"/>
          </p:cNvSpPr>
          <p:nvPr/>
        </p:nvSpPr>
        <p:spPr bwMode="auto">
          <a:xfrm>
            <a:off x="2010836" y="757239"/>
            <a:ext cx="5122332" cy="58477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Helvetica"/>
                <a:cs typeface="Helvetica"/>
              </a:rPr>
              <a:t>“Jet in ridge” Category</a:t>
            </a:r>
            <a:endParaRPr lang="en-US" sz="32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3769868" y="5259606"/>
            <a:ext cx="1041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err="1" smtClean="0">
                <a:latin typeface="Helvetica"/>
                <a:cs typeface="Helvetica"/>
              </a:rPr>
              <a:t>m</a:t>
            </a:r>
            <a:r>
              <a:rPr lang="en-US" sz="1600" b="1" dirty="0" smtClean="0">
                <a:latin typeface="Helvetica"/>
                <a:cs typeface="Helvetica"/>
              </a:rPr>
              <a:t> s</a:t>
            </a:r>
            <a:r>
              <a:rPr lang="en-US" sz="1600" b="1" baseline="30000" dirty="0" smtClean="0">
                <a:latin typeface="Helvetica"/>
                <a:cs typeface="Helvetica"/>
              </a:rPr>
              <a:t>−1</a:t>
            </a:r>
            <a:endParaRPr lang="en-US" sz="1600" b="1" baseline="30000" dirty="0">
              <a:latin typeface="Helvetica"/>
              <a:cs typeface="Helvetica"/>
            </a:endParaRPr>
          </a:p>
        </p:txBody>
      </p:sp>
      <p:pic>
        <p:nvPicPr>
          <p:cNvPr id="48" name="Content Placeholder 3" descr="Slide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6662371" y="3828791"/>
            <a:ext cx="339638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Content Placeholder 3" descr="Slide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2108725" y="3845561"/>
            <a:ext cx="339638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tangle 4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610101" y="5586131"/>
            <a:ext cx="4549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925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hPa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(dam, black),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(K, red), total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precipitable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water (&gt;25 mm, shaded)</a:t>
            </a:r>
            <a:endParaRPr lang="en-US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14"/>
          <p:cNvSpPr txBox="1">
            <a:spLocks noChangeArrowheads="1"/>
          </p:cNvSpPr>
          <p:nvPr/>
        </p:nvSpPr>
        <p:spPr bwMode="auto">
          <a:xfrm>
            <a:off x="18289" y="5593255"/>
            <a:ext cx="45262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200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hPa</a:t>
            </a:r>
            <a:r>
              <a:rPr lang="en-US" b="1" i="1" dirty="0" smtClean="0">
                <a:solidFill>
                  <a:srgbClr val="FF0000"/>
                </a:solidFill>
                <a:latin typeface="Arial"/>
                <a:cs typeface="Arial"/>
              </a:rPr>
              <a:t> Z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(dam, black),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wind speed (&gt;25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, shaded)</a:t>
            </a:r>
            <a:endParaRPr lang="en-US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3" name="TextBox 25"/>
          <p:cNvSpPr txBox="1">
            <a:spLocks noChangeArrowheads="1"/>
          </p:cNvSpPr>
          <p:nvPr/>
        </p:nvSpPr>
        <p:spPr bwMode="auto">
          <a:xfrm>
            <a:off x="0" y="1453896"/>
            <a:ext cx="1231900" cy="369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"/>
                <a:cs typeface="Helvetica"/>
              </a:rPr>
              <a:t>200 </a:t>
            </a:r>
            <a:r>
              <a:rPr lang="en-US" b="1" dirty="0" err="1">
                <a:latin typeface="Helvetica"/>
                <a:cs typeface="Helvetica"/>
              </a:rPr>
              <a:t>hPa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51800" y="12702"/>
            <a:ext cx="1079500" cy="40011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N = 9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969768" y="6379119"/>
            <a:ext cx="3265932" cy="3139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95168" y="6311049"/>
            <a:ext cx="353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2.5</a:t>
            </a:r>
            <a:r>
              <a:rPr lang="en-US" baseline="30000" dirty="0" smtClean="0">
                <a:latin typeface="Arial"/>
                <a:cs typeface="Arial"/>
              </a:rPr>
              <a:t>o</a:t>
            </a:r>
            <a:r>
              <a:rPr lang="en-US" dirty="0" smtClean="0">
                <a:latin typeface="Arial"/>
                <a:cs typeface="Arial"/>
              </a:rPr>
              <a:t> NCEP</a:t>
            </a:r>
            <a:r>
              <a:rPr lang="en-US" b="1" dirty="0" smtClean="0">
                <a:latin typeface="Arial"/>
                <a:cs typeface="Arial"/>
              </a:rPr>
              <a:t>–</a:t>
            </a:r>
            <a:r>
              <a:rPr lang="en-US" dirty="0" smtClean="0">
                <a:latin typeface="Arial"/>
                <a:cs typeface="Arial"/>
              </a:rPr>
              <a:t>NCAR Reanalysis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7" name="TextBox 24"/>
          <p:cNvSpPr txBox="1">
            <a:spLocks noChangeArrowheads="1"/>
          </p:cNvSpPr>
          <p:nvPr/>
        </p:nvSpPr>
        <p:spPr bwMode="auto">
          <a:xfrm>
            <a:off x="7988300" y="1453896"/>
            <a:ext cx="1143000" cy="369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925 </a:t>
            </a:r>
            <a:r>
              <a:rPr lang="en-US" b="1" dirty="0" err="1">
                <a:latin typeface="Helvetica"/>
                <a:cs typeface="Helvetica"/>
              </a:rPr>
              <a:t>hPa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71089" y="1453896"/>
            <a:ext cx="1023158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T−0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1453896"/>
            <a:ext cx="4553712" cy="37398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288" y="1453896"/>
            <a:ext cx="4553712" cy="37398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5" name="Freeform 44"/>
          <p:cNvSpPr/>
          <p:nvPr/>
        </p:nvSpPr>
        <p:spPr>
          <a:xfrm rot="636003">
            <a:off x="1926702" y="3251071"/>
            <a:ext cx="524933" cy="711200"/>
          </a:xfrm>
          <a:custGeom>
            <a:avLst/>
            <a:gdLst>
              <a:gd name="connsiteX0" fmla="*/ 0 w 524933"/>
              <a:gd name="connsiteY0" fmla="*/ 711200 h 711200"/>
              <a:gd name="connsiteX1" fmla="*/ 118533 w 524933"/>
              <a:gd name="connsiteY1" fmla="*/ 389466 h 711200"/>
              <a:gd name="connsiteX2" fmla="*/ 524933 w 524933"/>
              <a:gd name="connsiteY2" fmla="*/ 0 h 711200"/>
              <a:gd name="connsiteX3" fmla="*/ 524933 w 524933"/>
              <a:gd name="connsiteY3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933" h="711200">
                <a:moveTo>
                  <a:pt x="0" y="711200"/>
                </a:moveTo>
                <a:cubicBezTo>
                  <a:pt x="15522" y="609599"/>
                  <a:pt x="31044" y="507999"/>
                  <a:pt x="118533" y="389466"/>
                </a:cubicBezTo>
                <a:cubicBezTo>
                  <a:pt x="206022" y="270933"/>
                  <a:pt x="524933" y="0"/>
                  <a:pt x="524933" y="0"/>
                </a:cubicBezTo>
                <a:lnTo>
                  <a:pt x="524933" y="0"/>
                </a:lnTo>
              </a:path>
            </a:pathLst>
          </a:custGeom>
          <a:ln w="50800">
            <a:solidFill>
              <a:schemeClr val="accent1">
                <a:lumMod val="75000"/>
              </a:schemeClr>
            </a:solidFill>
            <a:tailEnd type="stealth" w="med" len="lg"/>
          </a:ln>
          <a:effectLst>
            <a:outerShdw blurRad="50800" dist="38100" dir="2700000" sx="97000" sy="97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2045225" y="3179755"/>
            <a:ext cx="228600" cy="228600"/>
          </a:xfrm>
          <a:prstGeom prst="star5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6599232" y="3209100"/>
            <a:ext cx="228600" cy="228600"/>
          </a:xfrm>
          <a:prstGeom prst="star5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rot="16200000" flipH="1">
            <a:off x="1865791" y="4123850"/>
            <a:ext cx="5440363" cy="2794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2"/>
            <a:ext cx="9144000" cy="14538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 bwMode="auto">
          <a:xfrm>
            <a:off x="457200" y="-195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PRE-Relative Composites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41" name="TextBox 20"/>
          <p:cNvSpPr txBox="1">
            <a:spLocks noChangeArrowheads="1"/>
          </p:cNvSpPr>
          <p:nvPr/>
        </p:nvSpPr>
        <p:spPr bwMode="auto">
          <a:xfrm>
            <a:off x="1357911" y="757239"/>
            <a:ext cx="6439889" cy="58477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Helvetica"/>
                <a:cs typeface="Helvetica"/>
              </a:rPr>
              <a:t>“Southwesterly jet” Category</a:t>
            </a:r>
            <a:endParaRPr lang="en-US" sz="32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46" name="Freeform 45"/>
          <p:cNvSpPr/>
          <p:nvPr/>
        </p:nvSpPr>
        <p:spPr>
          <a:xfrm rot="636003">
            <a:off x="6476466" y="3263896"/>
            <a:ext cx="524933" cy="711200"/>
          </a:xfrm>
          <a:custGeom>
            <a:avLst/>
            <a:gdLst>
              <a:gd name="connsiteX0" fmla="*/ 0 w 524933"/>
              <a:gd name="connsiteY0" fmla="*/ 711200 h 711200"/>
              <a:gd name="connsiteX1" fmla="*/ 118533 w 524933"/>
              <a:gd name="connsiteY1" fmla="*/ 389466 h 711200"/>
              <a:gd name="connsiteX2" fmla="*/ 524933 w 524933"/>
              <a:gd name="connsiteY2" fmla="*/ 0 h 711200"/>
              <a:gd name="connsiteX3" fmla="*/ 524933 w 524933"/>
              <a:gd name="connsiteY3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933" h="711200">
                <a:moveTo>
                  <a:pt x="0" y="711200"/>
                </a:moveTo>
                <a:cubicBezTo>
                  <a:pt x="15522" y="609599"/>
                  <a:pt x="31044" y="507999"/>
                  <a:pt x="118533" y="389466"/>
                </a:cubicBezTo>
                <a:cubicBezTo>
                  <a:pt x="206022" y="270933"/>
                  <a:pt x="524933" y="0"/>
                  <a:pt x="524933" y="0"/>
                </a:cubicBezTo>
                <a:lnTo>
                  <a:pt x="524933" y="0"/>
                </a:lnTo>
              </a:path>
            </a:pathLst>
          </a:custGeom>
          <a:ln w="50800">
            <a:solidFill>
              <a:schemeClr val="accent1">
                <a:lumMod val="75000"/>
              </a:schemeClr>
            </a:solidFill>
            <a:tailEnd type="stealth" w="med" len="lg"/>
          </a:ln>
          <a:effectLst>
            <a:outerShdw blurRad="50800" dist="38100" dir="2700000" sx="97000" sy="97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8280400" y="3221682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H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35" name="Content Placeholder 3" descr="Slide1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6259594" y="3519995"/>
            <a:ext cx="339638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Content Placeholder 3" descr="Slide1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1718287" y="3507295"/>
            <a:ext cx="339638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576" y="5227024"/>
            <a:ext cx="4526280" cy="30763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" y="5260277"/>
            <a:ext cx="4526280" cy="274855"/>
          </a:xfrm>
          <a:prstGeom prst="rect">
            <a:avLst/>
          </a:prstGeom>
        </p:spPr>
      </p:pic>
      <p:sp>
        <p:nvSpPr>
          <p:cNvPr id="37" name="TextBox 13"/>
          <p:cNvSpPr txBox="1">
            <a:spLocks noChangeArrowheads="1"/>
          </p:cNvSpPr>
          <p:nvPr/>
        </p:nvSpPr>
        <p:spPr bwMode="auto">
          <a:xfrm>
            <a:off x="8382000" y="5260277"/>
            <a:ext cx="1041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latin typeface="Helvetica"/>
                <a:cs typeface="Helvetica"/>
              </a:rPr>
              <a:t>mm</a:t>
            </a:r>
            <a:endParaRPr lang="en-US" sz="1600" b="1" dirty="0">
              <a:latin typeface="Helvetica"/>
              <a:cs typeface="Helvetica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602227" y="5248657"/>
            <a:ext cx="4535424" cy="32004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2701" y="5248049"/>
            <a:ext cx="4559300" cy="31980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13"/>
          <p:cNvSpPr txBox="1">
            <a:spLocks noChangeArrowheads="1"/>
          </p:cNvSpPr>
          <p:nvPr/>
        </p:nvSpPr>
        <p:spPr bwMode="auto">
          <a:xfrm>
            <a:off x="3769868" y="5259606"/>
            <a:ext cx="1041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err="1" smtClean="0">
                <a:latin typeface="Helvetica"/>
                <a:cs typeface="Helvetica"/>
              </a:rPr>
              <a:t>m</a:t>
            </a:r>
            <a:r>
              <a:rPr lang="en-US" sz="1600" b="1" dirty="0" smtClean="0">
                <a:latin typeface="Helvetica"/>
                <a:cs typeface="Helvetica"/>
              </a:rPr>
              <a:t> s</a:t>
            </a:r>
            <a:r>
              <a:rPr lang="en-US" sz="1600" b="1" baseline="30000" dirty="0" smtClean="0">
                <a:latin typeface="Helvetica"/>
                <a:cs typeface="Helvetica"/>
              </a:rPr>
              <a:t>−1</a:t>
            </a:r>
            <a:endParaRPr lang="en-US" sz="1600" b="1" baseline="30000" dirty="0">
              <a:latin typeface="Helvetica"/>
              <a:cs typeface="Helvetica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610101" y="5586131"/>
            <a:ext cx="4549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925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hPa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(dam, black),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(K, red), total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precipitable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water (&gt;25 mm, shaded)</a:t>
            </a:r>
            <a:endParaRPr lang="en-US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9" name="TextBox 14"/>
          <p:cNvSpPr txBox="1">
            <a:spLocks noChangeArrowheads="1"/>
          </p:cNvSpPr>
          <p:nvPr/>
        </p:nvSpPr>
        <p:spPr bwMode="auto">
          <a:xfrm>
            <a:off x="18289" y="5593255"/>
            <a:ext cx="45262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200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hPa</a:t>
            </a:r>
            <a:r>
              <a:rPr lang="en-US" b="1" i="1" dirty="0" smtClean="0">
                <a:solidFill>
                  <a:srgbClr val="FF0000"/>
                </a:solidFill>
                <a:latin typeface="Arial"/>
                <a:cs typeface="Arial"/>
              </a:rPr>
              <a:t> Z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(dam, black),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wind speed (&gt;25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, shaded)</a:t>
            </a:r>
            <a:endParaRPr lang="en-US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2" name="TextBox 25"/>
          <p:cNvSpPr txBox="1">
            <a:spLocks noChangeArrowheads="1"/>
          </p:cNvSpPr>
          <p:nvPr/>
        </p:nvSpPr>
        <p:spPr bwMode="auto">
          <a:xfrm>
            <a:off x="0" y="1453896"/>
            <a:ext cx="1231900" cy="369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"/>
                <a:cs typeface="Helvetica"/>
              </a:rPr>
              <a:t>200 </a:t>
            </a:r>
            <a:r>
              <a:rPr lang="en-US" b="1" dirty="0" err="1">
                <a:latin typeface="Helvetica"/>
                <a:cs typeface="Helvetica"/>
              </a:rPr>
              <a:t>hPa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51800" y="12702"/>
            <a:ext cx="1079500" cy="40011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N = 15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84068" y="6311049"/>
            <a:ext cx="353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2.5</a:t>
            </a:r>
            <a:r>
              <a:rPr lang="en-US" baseline="30000" dirty="0" smtClean="0">
                <a:latin typeface="Arial"/>
                <a:cs typeface="Arial"/>
              </a:rPr>
              <a:t>o</a:t>
            </a:r>
            <a:r>
              <a:rPr lang="en-US" dirty="0" smtClean="0">
                <a:latin typeface="Arial"/>
                <a:cs typeface="Arial"/>
              </a:rPr>
              <a:t> NCEP</a:t>
            </a:r>
            <a:r>
              <a:rPr lang="en-US" b="1" dirty="0" smtClean="0">
                <a:latin typeface="Arial"/>
                <a:cs typeface="Arial"/>
              </a:rPr>
              <a:t>–</a:t>
            </a:r>
            <a:r>
              <a:rPr lang="en-US" dirty="0" smtClean="0">
                <a:latin typeface="Arial"/>
                <a:cs typeface="Arial"/>
              </a:rPr>
              <a:t>NCAR </a:t>
            </a:r>
            <a:r>
              <a:rPr lang="en-US" dirty="0" err="1" smtClean="0">
                <a:latin typeface="Arial"/>
                <a:cs typeface="Arial"/>
              </a:rPr>
              <a:t>Renalysis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969768" y="6379119"/>
            <a:ext cx="3265932" cy="3139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995168" y="6311049"/>
            <a:ext cx="353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2.5</a:t>
            </a:r>
            <a:r>
              <a:rPr lang="en-US" baseline="30000" dirty="0" smtClean="0">
                <a:latin typeface="Arial"/>
                <a:cs typeface="Arial"/>
              </a:rPr>
              <a:t>o</a:t>
            </a:r>
            <a:r>
              <a:rPr lang="en-US" dirty="0" smtClean="0">
                <a:latin typeface="Arial"/>
                <a:cs typeface="Arial"/>
              </a:rPr>
              <a:t> NCEP</a:t>
            </a:r>
            <a:r>
              <a:rPr lang="en-US" b="1" dirty="0" smtClean="0">
                <a:latin typeface="Arial"/>
                <a:cs typeface="Arial"/>
              </a:rPr>
              <a:t>–</a:t>
            </a:r>
            <a:r>
              <a:rPr lang="en-US" dirty="0" smtClean="0">
                <a:latin typeface="Arial"/>
                <a:cs typeface="Arial"/>
              </a:rPr>
              <a:t>NCAR Reanalysis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7" name="TextBox 24"/>
          <p:cNvSpPr txBox="1">
            <a:spLocks noChangeArrowheads="1"/>
          </p:cNvSpPr>
          <p:nvPr/>
        </p:nvSpPr>
        <p:spPr bwMode="auto">
          <a:xfrm>
            <a:off x="7988300" y="1453896"/>
            <a:ext cx="1143000" cy="369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925 </a:t>
            </a:r>
            <a:r>
              <a:rPr lang="en-US" b="1" dirty="0" err="1">
                <a:latin typeface="Helvetica"/>
                <a:cs typeface="Helvetica"/>
              </a:rPr>
              <a:t>hPa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71089" y="1453896"/>
            <a:ext cx="1023158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T−0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2"/>
            <a:ext cx="9144000" cy="14538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pic>
        <p:nvPicPr>
          <p:cNvPr id="54" name="Picture 5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1453896"/>
            <a:ext cx="4553712" cy="37398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3" name="Picture 5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90288" y="1453896"/>
            <a:ext cx="4553712" cy="37398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5" name="Freeform 34"/>
          <p:cNvSpPr/>
          <p:nvPr/>
        </p:nvSpPr>
        <p:spPr>
          <a:xfrm>
            <a:off x="1784875" y="3286195"/>
            <a:ext cx="393700" cy="927100"/>
          </a:xfrm>
          <a:custGeom>
            <a:avLst/>
            <a:gdLst>
              <a:gd name="connsiteX0" fmla="*/ 0 w 393700"/>
              <a:gd name="connsiteY0" fmla="*/ 927100 h 927100"/>
              <a:gd name="connsiteX1" fmla="*/ 139700 w 393700"/>
              <a:gd name="connsiteY1" fmla="*/ 406400 h 927100"/>
              <a:gd name="connsiteX2" fmla="*/ 393700 w 393700"/>
              <a:gd name="connsiteY2" fmla="*/ 0 h 927100"/>
              <a:gd name="connsiteX3" fmla="*/ 393700 w 393700"/>
              <a:gd name="connsiteY3" fmla="*/ 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700" h="927100">
                <a:moveTo>
                  <a:pt x="0" y="927100"/>
                </a:moveTo>
                <a:cubicBezTo>
                  <a:pt x="37041" y="744008"/>
                  <a:pt x="74083" y="560917"/>
                  <a:pt x="139700" y="406400"/>
                </a:cubicBezTo>
                <a:cubicBezTo>
                  <a:pt x="205317" y="251883"/>
                  <a:pt x="393700" y="0"/>
                  <a:pt x="393700" y="0"/>
                </a:cubicBezTo>
                <a:lnTo>
                  <a:pt x="393700" y="0"/>
                </a:lnTo>
              </a:path>
            </a:pathLst>
          </a:custGeom>
          <a:ln w="50800">
            <a:solidFill>
              <a:schemeClr val="accent1">
                <a:lumMod val="75000"/>
              </a:schemeClr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350000" y="3302000"/>
            <a:ext cx="393700" cy="927100"/>
          </a:xfrm>
          <a:custGeom>
            <a:avLst/>
            <a:gdLst>
              <a:gd name="connsiteX0" fmla="*/ 0 w 393700"/>
              <a:gd name="connsiteY0" fmla="*/ 927100 h 927100"/>
              <a:gd name="connsiteX1" fmla="*/ 139700 w 393700"/>
              <a:gd name="connsiteY1" fmla="*/ 406400 h 927100"/>
              <a:gd name="connsiteX2" fmla="*/ 393700 w 393700"/>
              <a:gd name="connsiteY2" fmla="*/ 0 h 927100"/>
              <a:gd name="connsiteX3" fmla="*/ 393700 w 393700"/>
              <a:gd name="connsiteY3" fmla="*/ 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700" h="927100">
                <a:moveTo>
                  <a:pt x="0" y="927100"/>
                </a:moveTo>
                <a:cubicBezTo>
                  <a:pt x="37041" y="744008"/>
                  <a:pt x="74083" y="560917"/>
                  <a:pt x="139700" y="406400"/>
                </a:cubicBezTo>
                <a:cubicBezTo>
                  <a:pt x="205317" y="251883"/>
                  <a:pt x="393700" y="0"/>
                  <a:pt x="393700" y="0"/>
                </a:cubicBezTo>
                <a:lnTo>
                  <a:pt x="393700" y="0"/>
                </a:lnTo>
              </a:path>
            </a:pathLst>
          </a:custGeom>
          <a:ln w="50800">
            <a:solidFill>
              <a:schemeClr val="accent1">
                <a:lumMod val="75000"/>
              </a:schemeClr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6" name="Title 1"/>
          <p:cNvSpPr>
            <a:spLocks noGrp="1"/>
          </p:cNvSpPr>
          <p:nvPr>
            <p:ph type="title"/>
          </p:nvPr>
        </p:nvSpPr>
        <p:spPr>
          <a:xfrm>
            <a:off x="457200" y="-195263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FFFF"/>
                </a:solidFill>
                <a:latin typeface="Helvetica"/>
                <a:cs typeface="Helvetica"/>
              </a:rPr>
              <a:t>PRE-Relative Composites</a:t>
            </a:r>
          </a:p>
        </p:txBody>
      </p:sp>
      <p:sp>
        <p:nvSpPr>
          <p:cNvPr id="20" name="5-Point Star 19"/>
          <p:cNvSpPr/>
          <p:nvPr/>
        </p:nvSpPr>
        <p:spPr>
          <a:xfrm>
            <a:off x="1975375" y="3349695"/>
            <a:ext cx="228600" cy="228600"/>
          </a:xfrm>
          <a:prstGeom prst="star5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6553200" y="3349695"/>
            <a:ext cx="228600" cy="228600"/>
          </a:xfrm>
          <a:prstGeom prst="star5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rot="16200000" flipH="1">
            <a:off x="1865791" y="4123850"/>
            <a:ext cx="5440363" cy="2794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914400" y="757239"/>
            <a:ext cx="7340600" cy="58477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Helvetica"/>
                <a:cs typeface="Helvetica"/>
              </a:rPr>
              <a:t>“Downstream confluence” Category</a:t>
            </a:r>
            <a:endParaRPr lang="en-US" sz="32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458200" y="3557589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H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42" name="TextBox 24"/>
          <p:cNvSpPr txBox="1">
            <a:spLocks noChangeArrowheads="1"/>
          </p:cNvSpPr>
          <p:nvPr/>
        </p:nvSpPr>
        <p:spPr bwMode="auto">
          <a:xfrm>
            <a:off x="7988300" y="1453896"/>
            <a:ext cx="1143000" cy="369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925 </a:t>
            </a:r>
            <a:r>
              <a:rPr lang="en-US" b="1" dirty="0" err="1">
                <a:latin typeface="Helvetica"/>
                <a:cs typeface="Helvetica"/>
              </a:rPr>
              <a:t>hPa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43" name="TextBox 25"/>
          <p:cNvSpPr txBox="1">
            <a:spLocks noChangeArrowheads="1"/>
          </p:cNvSpPr>
          <p:nvPr/>
        </p:nvSpPr>
        <p:spPr bwMode="auto">
          <a:xfrm>
            <a:off x="0" y="1453896"/>
            <a:ext cx="1231900" cy="369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"/>
                <a:cs typeface="Helvetica"/>
              </a:rPr>
              <a:t>200 </a:t>
            </a:r>
            <a:r>
              <a:rPr lang="en-US" b="1" dirty="0" err="1">
                <a:latin typeface="Helvetica"/>
                <a:cs typeface="Helvetica"/>
              </a:rPr>
              <a:t>hPa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44" name="Content Placeholder 3" descr="Slide1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6205581" y="3843020"/>
            <a:ext cx="339638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Content Placeholder 3" descr="Slide1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1627756" y="3831037"/>
            <a:ext cx="339638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46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576" y="5227024"/>
            <a:ext cx="4526280" cy="3076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" y="5260277"/>
            <a:ext cx="4526280" cy="274855"/>
          </a:xfrm>
          <a:prstGeom prst="rect">
            <a:avLst/>
          </a:prstGeom>
        </p:spPr>
      </p:pic>
      <p:sp>
        <p:nvSpPr>
          <p:cNvPr id="30" name="TextBox 13"/>
          <p:cNvSpPr txBox="1">
            <a:spLocks noChangeArrowheads="1"/>
          </p:cNvSpPr>
          <p:nvPr/>
        </p:nvSpPr>
        <p:spPr bwMode="auto">
          <a:xfrm>
            <a:off x="8382000" y="5260277"/>
            <a:ext cx="1041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latin typeface="Helvetica"/>
                <a:cs typeface="Helvetica"/>
              </a:rPr>
              <a:t>mm</a:t>
            </a:r>
            <a:endParaRPr lang="en-US" sz="1600" b="1" dirty="0">
              <a:latin typeface="Helvetica"/>
              <a:cs typeface="Helvetica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02227" y="5248657"/>
            <a:ext cx="4535424" cy="32004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2701" y="5248049"/>
            <a:ext cx="4559300" cy="31980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13"/>
          <p:cNvSpPr txBox="1">
            <a:spLocks noChangeArrowheads="1"/>
          </p:cNvSpPr>
          <p:nvPr/>
        </p:nvSpPr>
        <p:spPr bwMode="auto">
          <a:xfrm>
            <a:off x="3769868" y="5259606"/>
            <a:ext cx="1041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err="1" smtClean="0">
                <a:latin typeface="Helvetica"/>
                <a:cs typeface="Helvetica"/>
              </a:rPr>
              <a:t>m</a:t>
            </a:r>
            <a:r>
              <a:rPr lang="en-US" sz="1600" b="1" dirty="0" smtClean="0">
                <a:latin typeface="Helvetica"/>
                <a:cs typeface="Helvetica"/>
              </a:rPr>
              <a:t> s</a:t>
            </a:r>
            <a:r>
              <a:rPr lang="en-US" sz="1600" b="1" baseline="30000" dirty="0" smtClean="0">
                <a:latin typeface="Helvetica"/>
                <a:cs typeface="Helvetica"/>
              </a:rPr>
              <a:t>−1</a:t>
            </a:r>
            <a:endParaRPr lang="en-US" sz="1600" b="1" baseline="30000" dirty="0">
              <a:latin typeface="Helvetica"/>
              <a:cs typeface="Helvetic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610101" y="5586131"/>
            <a:ext cx="4549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925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hPa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(dam, black),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(K, red), total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precipitable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water (&gt;25 mm, shaded)</a:t>
            </a:r>
            <a:endParaRPr lang="en-US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7" name="TextBox 14"/>
          <p:cNvSpPr txBox="1">
            <a:spLocks noChangeArrowheads="1"/>
          </p:cNvSpPr>
          <p:nvPr/>
        </p:nvSpPr>
        <p:spPr bwMode="auto">
          <a:xfrm>
            <a:off x="18289" y="5593255"/>
            <a:ext cx="45262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200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hPa</a:t>
            </a:r>
            <a:r>
              <a:rPr lang="en-US" b="1" i="1" dirty="0" smtClean="0">
                <a:solidFill>
                  <a:srgbClr val="FF0000"/>
                </a:solidFill>
                <a:latin typeface="Arial"/>
                <a:cs typeface="Arial"/>
              </a:rPr>
              <a:t> Z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(dam, black),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wind speed (&gt;25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, shaded)</a:t>
            </a:r>
            <a:endParaRPr lang="en-US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051800" y="12702"/>
            <a:ext cx="1079500" cy="40011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N = 9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969768" y="6379119"/>
            <a:ext cx="3265932" cy="3139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95168" y="6311049"/>
            <a:ext cx="353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2.5</a:t>
            </a:r>
            <a:r>
              <a:rPr lang="en-US" baseline="30000" dirty="0" smtClean="0">
                <a:latin typeface="Arial"/>
                <a:cs typeface="Arial"/>
              </a:rPr>
              <a:t>o</a:t>
            </a:r>
            <a:r>
              <a:rPr lang="en-US" dirty="0" smtClean="0">
                <a:latin typeface="Arial"/>
                <a:cs typeface="Arial"/>
              </a:rPr>
              <a:t> NCEP</a:t>
            </a:r>
            <a:r>
              <a:rPr lang="en-US" b="1" dirty="0" smtClean="0">
                <a:latin typeface="Arial"/>
                <a:cs typeface="Arial"/>
              </a:rPr>
              <a:t>–</a:t>
            </a:r>
            <a:r>
              <a:rPr lang="en-US" dirty="0" smtClean="0">
                <a:latin typeface="Arial"/>
                <a:cs typeface="Arial"/>
              </a:rPr>
              <a:t>NCAR Reanalysis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071089" y="1453896"/>
            <a:ext cx="1023158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T−0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178817"/>
            <a:ext cx="5943600" cy="492960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rcRect t="23017" r="24444"/>
          <a:stretch>
            <a:fillRect/>
          </a:stretch>
        </p:blipFill>
        <p:spPr>
          <a:xfrm>
            <a:off x="6375400" y="1216918"/>
            <a:ext cx="2743200" cy="2569651"/>
          </a:xfrm>
          <a:prstGeom prst="rect">
            <a:avLst/>
          </a:prstGeom>
          <a:ln w="38100">
            <a:solidFill>
              <a:srgbClr val="000085"/>
            </a:solidFill>
          </a:ln>
          <a:effectLst>
            <a:outerShdw blurRad="50800" dist="38100" dir="81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" name="Rectangle 36"/>
          <p:cNvSpPr/>
          <p:nvPr/>
        </p:nvSpPr>
        <p:spPr>
          <a:xfrm>
            <a:off x="6365239" y="3152938"/>
            <a:ext cx="1978661" cy="6336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11788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0" y="1016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Helvetica"/>
                <a:cs typeface="Helvetica"/>
              </a:rPr>
              <a:t>“Downstream Confluence” PRE associated </a:t>
            </a:r>
            <a:r>
              <a:rPr lang="en-US" sz="3200" b="1" dirty="0">
                <a:solidFill>
                  <a:schemeClr val="bg1"/>
                </a:solidFill>
                <a:latin typeface="Helvetica"/>
                <a:cs typeface="Helvetica"/>
              </a:rPr>
              <a:t>with</a:t>
            </a:r>
            <a:r>
              <a:rPr lang="en-US" sz="3200" b="1" dirty="0" smtClean="0">
                <a:solidFill>
                  <a:schemeClr val="bg1"/>
                </a:solidFill>
                <a:latin typeface="Helvetica"/>
                <a:cs typeface="Helvetica"/>
              </a:rPr>
              <a:t> TC Ernesto 30</a:t>
            </a:r>
            <a:r>
              <a:rPr lang="en-US" sz="3200" b="1" dirty="0" smtClean="0">
                <a:solidFill>
                  <a:srgbClr val="FFFFFF"/>
                </a:solidFill>
                <a:latin typeface="Helvetica"/>
                <a:cs typeface="Helvetica"/>
              </a:rPr>
              <a:t>–31 Aug 2006</a:t>
            </a:r>
            <a:endParaRPr lang="en-US" sz="3200" b="1" dirty="0" smtClean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0" y="6108426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NPVU QPE for 1200 UTC 30 Aug − 1200 UTC 1 Sep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rcRect t="-8387"/>
          <a:stretch>
            <a:fillRect/>
          </a:stretch>
        </p:blipFill>
        <p:spPr>
          <a:xfrm>
            <a:off x="756139" y="1651000"/>
            <a:ext cx="559777" cy="396436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7" name="TextBox 46"/>
          <p:cNvSpPr txBox="1"/>
          <p:nvPr/>
        </p:nvSpPr>
        <p:spPr>
          <a:xfrm>
            <a:off x="756139" y="1597918"/>
            <a:ext cx="78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mm</a:t>
            </a:r>
            <a:endParaRPr lang="en-US" b="1" dirty="0"/>
          </a:p>
        </p:txBody>
      </p:sp>
      <p:sp>
        <p:nvSpPr>
          <p:cNvPr id="50" name="Freeform 49"/>
          <p:cNvSpPr/>
          <p:nvPr/>
        </p:nvSpPr>
        <p:spPr>
          <a:xfrm>
            <a:off x="4053417" y="2565400"/>
            <a:ext cx="658283" cy="3429000"/>
          </a:xfrm>
          <a:custGeom>
            <a:avLst/>
            <a:gdLst>
              <a:gd name="connsiteX0" fmla="*/ 340783 w 658283"/>
              <a:gd name="connsiteY0" fmla="*/ 3429000 h 3429000"/>
              <a:gd name="connsiteX1" fmla="*/ 23283 w 658283"/>
              <a:gd name="connsiteY1" fmla="*/ 3073400 h 3429000"/>
              <a:gd name="connsiteX2" fmla="*/ 201083 w 658283"/>
              <a:gd name="connsiteY2" fmla="*/ 2286000 h 3429000"/>
              <a:gd name="connsiteX3" fmla="*/ 531283 w 658283"/>
              <a:gd name="connsiteY3" fmla="*/ 1511300 h 3429000"/>
              <a:gd name="connsiteX4" fmla="*/ 594783 w 658283"/>
              <a:gd name="connsiteY4" fmla="*/ 1079500 h 3429000"/>
              <a:gd name="connsiteX5" fmla="*/ 493183 w 658283"/>
              <a:gd name="connsiteY5" fmla="*/ 749300 h 3429000"/>
              <a:gd name="connsiteX6" fmla="*/ 404283 w 658283"/>
              <a:gd name="connsiteY6" fmla="*/ 444500 h 3429000"/>
              <a:gd name="connsiteX7" fmla="*/ 658283 w 658283"/>
              <a:gd name="connsiteY7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8283" h="3429000">
                <a:moveTo>
                  <a:pt x="340783" y="3429000"/>
                </a:moveTo>
                <a:cubicBezTo>
                  <a:pt x="193674" y="3346450"/>
                  <a:pt x="46566" y="3263900"/>
                  <a:pt x="23283" y="3073400"/>
                </a:cubicBezTo>
                <a:cubicBezTo>
                  <a:pt x="0" y="2882900"/>
                  <a:pt x="116416" y="2546350"/>
                  <a:pt x="201083" y="2286000"/>
                </a:cubicBezTo>
                <a:cubicBezTo>
                  <a:pt x="285750" y="2025650"/>
                  <a:pt x="465666" y="1712383"/>
                  <a:pt x="531283" y="1511300"/>
                </a:cubicBezTo>
                <a:cubicBezTo>
                  <a:pt x="596900" y="1310217"/>
                  <a:pt x="601133" y="1206500"/>
                  <a:pt x="594783" y="1079500"/>
                </a:cubicBezTo>
                <a:cubicBezTo>
                  <a:pt x="588433" y="952500"/>
                  <a:pt x="524933" y="855133"/>
                  <a:pt x="493183" y="749300"/>
                </a:cubicBezTo>
                <a:cubicBezTo>
                  <a:pt x="461433" y="643467"/>
                  <a:pt x="376766" y="569383"/>
                  <a:pt x="404283" y="444500"/>
                </a:cubicBezTo>
                <a:cubicBezTo>
                  <a:pt x="431800" y="319617"/>
                  <a:pt x="545041" y="159808"/>
                  <a:pt x="658283" y="0"/>
                </a:cubicBezTo>
              </a:path>
            </a:pathLst>
          </a:custGeom>
          <a:ln w="50800"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330700" y="5912104"/>
            <a:ext cx="164592" cy="16459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015317" y="5615369"/>
            <a:ext cx="164592" cy="164592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053417" y="5100765"/>
            <a:ext cx="164592" cy="164592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002617" y="5361877"/>
            <a:ext cx="164592" cy="16459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192609" y="4699508"/>
            <a:ext cx="164592" cy="16459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495292" y="4001008"/>
            <a:ext cx="164592" cy="16459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564888" y="3621977"/>
            <a:ext cx="164592" cy="16459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374896" y="3010408"/>
            <a:ext cx="164592" cy="16459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345009" y="4387088"/>
            <a:ext cx="164592" cy="164592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4539488" y="3811016"/>
            <a:ext cx="164592" cy="164592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522301" y="3393885"/>
            <a:ext cx="164592" cy="164592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3671909" y="4921425"/>
            <a:ext cx="66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31</a:t>
            </a:r>
            <a:endParaRPr lang="en-US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3633809" y="5491972"/>
            <a:ext cx="66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30</a:t>
            </a:r>
            <a:endParaRPr lang="en-US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4446101" y="4265922"/>
            <a:ext cx="66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4662001" y="3710369"/>
            <a:ext cx="66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4636601" y="3234619"/>
            <a:ext cx="66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67" name="Rectangle 66"/>
          <p:cNvSpPr/>
          <p:nvPr/>
        </p:nvSpPr>
        <p:spPr>
          <a:xfrm>
            <a:off x="6339840" y="5542771"/>
            <a:ext cx="1216660" cy="5701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6553200" y="5479272"/>
            <a:ext cx="12573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b="1" dirty="0" smtClean="0"/>
              <a:t>00 UTC</a:t>
            </a:r>
          </a:p>
          <a:p>
            <a:r>
              <a:rPr lang="en-US" b="1" dirty="0" smtClean="0"/>
              <a:t>12 UTC</a:t>
            </a:r>
            <a:endParaRPr lang="en-US" b="1" dirty="0"/>
          </a:p>
        </p:txBody>
      </p:sp>
      <p:sp>
        <p:nvSpPr>
          <p:cNvPr id="69" name="Oval 68"/>
          <p:cNvSpPr/>
          <p:nvPr/>
        </p:nvSpPr>
        <p:spPr>
          <a:xfrm>
            <a:off x="6390639" y="5618969"/>
            <a:ext cx="137160" cy="13716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390639" y="5901941"/>
            <a:ext cx="137160" cy="13716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 rot="20384019">
            <a:off x="7413262" y="1671724"/>
            <a:ext cx="1164723" cy="850110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7365581" y="1305818"/>
            <a:ext cx="97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36601" y="4864100"/>
            <a:ext cx="139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Ernesto Track</a:t>
            </a:r>
            <a:endParaRPr lang="en-US" b="1" dirty="0"/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4446102" y="4699509"/>
            <a:ext cx="265599" cy="221917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971538" y="3152938"/>
            <a:ext cx="2727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1200 UTC 30 −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1200 UTC 31 Aug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 animBg="1"/>
      <p:bldP spid="68" grpId="0"/>
      <p:bldP spid="69" grpId="0" animBg="1"/>
      <p:bldP spid="70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rcRect l="15055" t="2965" r="8182" b="14824"/>
          <a:stretch>
            <a:fillRect/>
          </a:stretch>
        </p:blipFill>
        <p:spPr>
          <a:xfrm>
            <a:off x="4581144" y="1444752"/>
            <a:ext cx="4553712" cy="376853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15055" t="2965" r="8182" b="14824"/>
          <a:stretch>
            <a:fillRect/>
          </a:stretch>
        </p:blipFill>
        <p:spPr>
          <a:xfrm>
            <a:off x="18288" y="1448969"/>
            <a:ext cx="4553712" cy="376857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24" name="Straight Connector 23"/>
          <p:cNvCxnSpPr/>
          <p:nvPr/>
        </p:nvCxnSpPr>
        <p:spPr>
          <a:xfrm rot="16200000" flipH="1">
            <a:off x="1858171" y="4131470"/>
            <a:ext cx="5440363" cy="1270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248656"/>
            <a:ext cx="4553712" cy="28980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0" y="2"/>
            <a:ext cx="9144000" cy="14176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-119062"/>
            <a:ext cx="8229600" cy="1143001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Synoptic Environment</a:t>
            </a:r>
          </a:p>
        </p:txBody>
      </p:sp>
      <p:sp>
        <p:nvSpPr>
          <p:cNvPr id="30724" name="TextBox 14"/>
          <p:cNvSpPr txBox="1">
            <a:spLocks noChangeArrowheads="1"/>
          </p:cNvSpPr>
          <p:nvPr/>
        </p:nvSpPr>
        <p:spPr bwMode="auto">
          <a:xfrm>
            <a:off x="4656138" y="5502278"/>
            <a:ext cx="45259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925 </a:t>
            </a:r>
            <a:r>
              <a:rPr lang="en-US" b="1" dirty="0" err="1">
                <a:solidFill>
                  <a:srgbClr val="FF0000"/>
                </a:solidFill>
                <a:latin typeface="Helvetica"/>
                <a:cs typeface="Helvetica"/>
              </a:rPr>
              <a:t>hPa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Helvetica"/>
                <a:cs typeface="Helvetica"/>
              </a:rPr>
              <a:t>Z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Helvetica"/>
                <a:cs typeface="Helvetica"/>
              </a:rPr>
              <a:t>(dam, black), </a:t>
            </a:r>
            <a:endParaRPr lang="en-US" b="1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Helvetica"/>
                <a:cs typeface="Helvetica"/>
              </a:rPr>
              <a:t>θ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 (</a:t>
            </a:r>
            <a:r>
              <a:rPr lang="en-US" b="1" dirty="0">
                <a:solidFill>
                  <a:srgbClr val="FF0000"/>
                </a:solidFill>
                <a:latin typeface="Helvetica"/>
                <a:cs typeface="Helvetica"/>
              </a:rPr>
              <a:t>K,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 blue),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wind barbs (≥10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, barbs) 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total </a:t>
            </a:r>
            <a:r>
              <a:rPr lang="en-US" b="1" dirty="0" err="1" smtClean="0">
                <a:solidFill>
                  <a:srgbClr val="FF0000"/>
                </a:solidFill>
                <a:latin typeface="Helvetica"/>
                <a:cs typeface="Helvetica"/>
              </a:rPr>
              <a:t>precipitable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Helvetica"/>
                <a:cs typeface="Helvetica"/>
              </a:rPr>
              <a:t>water 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(&gt;30 mm</a:t>
            </a:r>
            <a:r>
              <a:rPr lang="en-US" b="1" dirty="0">
                <a:solidFill>
                  <a:srgbClr val="FF0000"/>
                </a:solidFill>
                <a:latin typeface="Helvetica"/>
                <a:cs typeface="Helvetica"/>
              </a:rPr>
              <a:t>, shaded)</a:t>
            </a:r>
            <a:endParaRPr lang="en-US" b="1" baseline="30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0731" name="TextBox 17"/>
          <p:cNvSpPr txBox="1">
            <a:spLocks noChangeArrowheads="1"/>
          </p:cNvSpPr>
          <p:nvPr/>
        </p:nvSpPr>
        <p:spPr bwMode="auto">
          <a:xfrm>
            <a:off x="2514600" y="876301"/>
            <a:ext cx="41656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0000 </a:t>
            </a:r>
            <a:r>
              <a:rPr lang="en-US" sz="2800" b="1" dirty="0">
                <a:solidFill>
                  <a:schemeClr val="bg1"/>
                </a:solidFill>
                <a:latin typeface="Helvetica"/>
                <a:cs typeface="Helvetica"/>
              </a:rPr>
              <a:t>UTC</a:t>
            </a:r>
            <a:r>
              <a:rPr lang="en-US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 31 Aug 2006</a:t>
            </a:r>
            <a:endParaRPr lang="en-US" sz="28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3771900" y="5215146"/>
            <a:ext cx="1041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Helvetica"/>
                <a:cs typeface="Helvetica"/>
              </a:rPr>
              <a:t>mm</a:t>
            </a:r>
          </a:p>
        </p:txBody>
      </p:sp>
      <p:sp>
        <p:nvSpPr>
          <p:cNvPr id="20" name="TextBox 24"/>
          <p:cNvSpPr txBox="1">
            <a:spLocks noChangeArrowheads="1"/>
          </p:cNvSpPr>
          <p:nvPr/>
        </p:nvSpPr>
        <p:spPr bwMode="auto">
          <a:xfrm>
            <a:off x="4581144" y="1444626"/>
            <a:ext cx="1143000" cy="369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925 </a:t>
            </a:r>
            <a:r>
              <a:rPr lang="en-US" b="1" dirty="0" err="1">
                <a:latin typeface="Helvetica"/>
                <a:cs typeface="Helvetica"/>
              </a:rPr>
              <a:t>hPa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21" name="TextBox 25"/>
          <p:cNvSpPr txBox="1">
            <a:spLocks noChangeArrowheads="1"/>
          </p:cNvSpPr>
          <p:nvPr/>
        </p:nvSpPr>
        <p:spPr bwMode="auto">
          <a:xfrm>
            <a:off x="11176" y="1444753"/>
            <a:ext cx="1231900" cy="369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"/>
                <a:cs typeface="Helvetica"/>
              </a:rPr>
              <a:t>200 </a:t>
            </a:r>
            <a:r>
              <a:rPr lang="en-US" b="1" dirty="0" err="1">
                <a:latin typeface="Helvetica"/>
                <a:cs typeface="Helvetica"/>
              </a:rPr>
              <a:t>hPa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25" name="TextBox 20"/>
          <p:cNvSpPr txBox="1">
            <a:spLocks noChangeArrowheads="1"/>
          </p:cNvSpPr>
          <p:nvPr/>
        </p:nvSpPr>
        <p:spPr bwMode="auto">
          <a:xfrm>
            <a:off x="23876" y="5503411"/>
            <a:ext cx="45339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200 </a:t>
            </a:r>
            <a:r>
              <a:rPr lang="en-US" b="1" dirty="0" err="1">
                <a:solidFill>
                  <a:srgbClr val="FF0000"/>
                </a:solidFill>
                <a:latin typeface="Arial"/>
                <a:cs typeface="Arial"/>
              </a:rPr>
              <a:t>hPa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(dam, black), 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wind barbs (≥25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barbs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),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wind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speed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(&gt;35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shaded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30" name="5-Point Star 29"/>
          <p:cNvSpPr/>
          <p:nvPr/>
        </p:nvSpPr>
        <p:spPr>
          <a:xfrm>
            <a:off x="2019300" y="3530600"/>
            <a:ext cx="228600" cy="228600"/>
          </a:xfrm>
          <a:prstGeom prst="star5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6565900" y="3594100"/>
            <a:ext cx="228600" cy="228600"/>
          </a:xfrm>
          <a:prstGeom prst="star5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" y="5252679"/>
            <a:ext cx="4553712" cy="28944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Content Placeholder 3" descr="Slide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1849482" y="4288237"/>
            <a:ext cx="24259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Content Placeholder 3" descr="Slide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6361401" y="4364437"/>
            <a:ext cx="24259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36"/>
          <p:cNvSpPr/>
          <p:nvPr/>
        </p:nvSpPr>
        <p:spPr>
          <a:xfrm>
            <a:off x="3695700" y="6391819"/>
            <a:ext cx="1775970" cy="3012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695700" y="6323749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o</a:t>
            </a:r>
            <a:r>
              <a:rPr lang="en-US" dirty="0" smtClean="0"/>
              <a:t> GFS Analysis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75000"/>
          </a:schemeClr>
        </a:solidFill>
        <a:ln>
          <a:solidFill>
            <a:schemeClr val="tx2">
              <a:lumMod val="7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16750</TotalTime>
  <Words>1692</Words>
  <Application>Microsoft Macintosh PowerPoint</Application>
  <PresentationFormat>On-screen Show (4:3)</PresentationFormat>
  <Paragraphs>214</Paragraphs>
  <Slides>31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Mechanisms for Predecessor Rain Events Ahead of  Tropical Cyclones</vt:lpstr>
      <vt:lpstr>Outline</vt:lpstr>
      <vt:lpstr>Predecessor Rain Events  Ahead of Tropical Cyclones</vt:lpstr>
      <vt:lpstr>PRE Stratification Scheme</vt:lpstr>
      <vt:lpstr>Slide 5</vt:lpstr>
      <vt:lpstr>Slide 6</vt:lpstr>
      <vt:lpstr>PRE-Relative Composites</vt:lpstr>
      <vt:lpstr>Slide 8</vt:lpstr>
      <vt:lpstr>Synoptic Environment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Concluding Remarks</vt:lpstr>
      <vt:lpstr>Concluding Remarks</vt:lpstr>
      <vt:lpstr>Slide 31</vt:lpstr>
    </vt:vector>
  </TitlesOfParts>
  <Manager/>
  <Company>University at Albany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Synoptic conditions associated with predecessor rain events in advance of landfalling tropical cyclones</dc:title>
  <dc:subject/>
  <dc:creator>Benjamin Moore</dc:creator>
  <cp:keywords/>
  <dc:description/>
  <cp:lastModifiedBy>Benjamin Moore</cp:lastModifiedBy>
  <cp:revision>608</cp:revision>
  <cp:lastPrinted>2010-02-25T23:25:09Z</cp:lastPrinted>
  <dcterms:created xsi:type="dcterms:W3CDTF">2010-05-24T17:09:13Z</dcterms:created>
  <dcterms:modified xsi:type="dcterms:W3CDTF">2010-05-24T18:52:55Z</dcterms:modified>
  <cp:category/>
</cp:coreProperties>
</file>